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6" r:id="rId1"/>
  </p:sldMasterIdLst>
  <p:notesMasterIdLst>
    <p:notesMasterId r:id="rId11"/>
  </p:notesMasterIdLst>
  <p:sldIdLst>
    <p:sldId id="256" r:id="rId2"/>
    <p:sldId id="257" r:id="rId3"/>
    <p:sldId id="271" r:id="rId4"/>
    <p:sldId id="258" r:id="rId5"/>
    <p:sldId id="272" r:id="rId6"/>
    <p:sldId id="259" r:id="rId7"/>
    <p:sldId id="269" r:id="rId8"/>
    <p:sldId id="273" r:id="rId9"/>
    <p:sldId id="270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9331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548" y="3576322"/>
            <a:ext cx="9387308" cy="3218177"/>
          </a:xfrm>
        </p:spPr>
        <p:txBody>
          <a:bodyPr anchor="b">
            <a:normAutofit/>
          </a:bodyPr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548" y="6794497"/>
            <a:ext cx="9387308" cy="160182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5111" y="6145648"/>
            <a:ext cx="1984673" cy="111186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2075" y="6442015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0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866986"/>
            <a:ext cx="9375268" cy="4433124"/>
          </a:xfrm>
        </p:spPr>
        <p:txBody>
          <a:bodyPr anchor="ctr">
            <a:normAutofit/>
          </a:bodyPr>
          <a:lstStyle>
            <a:lvl1pPr algn="l">
              <a:defRPr sz="682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6192421"/>
            <a:ext cx="9375268" cy="2212784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4503506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461388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30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998" y="866987"/>
            <a:ext cx="8689190" cy="4118187"/>
          </a:xfrm>
        </p:spPr>
        <p:txBody>
          <a:bodyPr anchor="ctr">
            <a:normAutofit/>
          </a:bodyPr>
          <a:lstStyle>
            <a:lvl1pPr algn="l">
              <a:defRPr sz="682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6049" y="4985173"/>
            <a:ext cx="8041085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6192421"/>
            <a:ext cx="9375268" cy="2212784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83" y="4503506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461388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71828" y="921607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18892" y="4131991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8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3467949"/>
            <a:ext cx="9375268" cy="3875335"/>
          </a:xfrm>
        </p:spPr>
        <p:txBody>
          <a:bodyPr anchor="b">
            <a:normAutofit/>
          </a:bodyPr>
          <a:lstStyle>
            <a:lvl1pPr algn="l">
              <a:defRPr sz="682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369386"/>
            <a:ext cx="9375268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65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11998" y="866987"/>
            <a:ext cx="8689190" cy="4118187"/>
          </a:xfrm>
        </p:spPr>
        <p:txBody>
          <a:bodyPr anchor="ctr">
            <a:normAutofit/>
          </a:bodyPr>
          <a:lstStyle>
            <a:lvl1pPr algn="l">
              <a:defRPr sz="682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62546" y="6177280"/>
            <a:ext cx="9512238" cy="11921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369386"/>
            <a:ext cx="9512238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571828" y="921607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8892" y="4131991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348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7" y="892312"/>
            <a:ext cx="9375266" cy="4096028"/>
          </a:xfrm>
        </p:spPr>
        <p:txBody>
          <a:bodyPr anchor="ctr">
            <a:normAutofit/>
          </a:bodyPr>
          <a:lstStyle>
            <a:lvl1pPr algn="l">
              <a:defRPr sz="682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62546" y="6177280"/>
            <a:ext cx="9375268" cy="11921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369386"/>
            <a:ext cx="9375268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63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06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2805" y="892311"/>
            <a:ext cx="2355388" cy="7514762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547" y="892311"/>
            <a:ext cx="6707695" cy="751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4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4132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67487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0118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509" y="887623"/>
            <a:ext cx="9371305" cy="18217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546" y="3034453"/>
            <a:ext cx="9375268" cy="53726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6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2950488"/>
            <a:ext cx="9375268" cy="2088960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5093547"/>
            <a:ext cx="9375268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4503506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461388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3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548" y="3038871"/>
            <a:ext cx="4547600" cy="53580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0837" y="3038871"/>
            <a:ext cx="4546977" cy="53580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1120403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1834" y="3166757"/>
            <a:ext cx="4088314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2546" y="3986330"/>
            <a:ext cx="4547601" cy="441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4309" y="3162166"/>
            <a:ext cx="4086384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85728" y="3981739"/>
            <a:ext cx="4544967" cy="441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1120403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9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506" y="887623"/>
            <a:ext cx="9371307" cy="18217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01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5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634436"/>
            <a:ext cx="3739853" cy="1388533"/>
          </a:xfrm>
        </p:spPr>
        <p:txBody>
          <a:bodyPr anchor="b"/>
          <a:lstStyle>
            <a:lvl1pPr algn="l">
              <a:defRPr sz="284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302" y="634438"/>
            <a:ext cx="5391511" cy="770128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2273583"/>
            <a:ext cx="3739853" cy="6062131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82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6827520"/>
            <a:ext cx="9375268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62546" y="903061"/>
            <a:ext cx="9375268" cy="5482624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633547"/>
            <a:ext cx="9375268" cy="702168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6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25120"/>
            <a:ext cx="2817707" cy="944160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9043" y="406"/>
            <a:ext cx="2776565" cy="9746443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60096" cy="9753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506" y="887623"/>
            <a:ext cx="9371307" cy="1821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3034453"/>
            <a:ext cx="9375268" cy="552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54080" y="8725461"/>
            <a:ext cx="1089963" cy="52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2546" y="8726485"/>
            <a:ext cx="813011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27080" y="1120403"/>
            <a:ext cx="83196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7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</p:sldLayoutIdLst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health.nhs.uk/camhs/self-care/" TargetMode="External"/><Relationship Id="rId7" Type="http://schemas.openxmlformats.org/officeDocument/2006/relationships/hyperlink" Target="https://www.buckshealthcare.nhs.uk/cyp/therapy/occupational-therapy/occupational-therapy-resources/" TargetMode="External"/><Relationship Id="rId2" Type="http://schemas.openxmlformats.org/officeDocument/2006/relationships/hyperlink" Target="https://familyinfo.buckinghamshire.gov.uk/send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slt.buckshealth.link/" TargetMode="External"/><Relationship Id="rId5" Type="http://schemas.openxmlformats.org/officeDocument/2006/relationships/hyperlink" Target="https://www.mind.org.uk/" TargetMode="External"/><Relationship Id="rId4" Type="http://schemas.openxmlformats.org/officeDocument/2006/relationships/hyperlink" Target="https://www.nhs.uk/every-mind-matter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EN Coffee Morning"/>
          <p:cNvSpPr txBox="1">
            <a:spLocks noGrp="1"/>
          </p:cNvSpPr>
          <p:nvPr>
            <p:ph type="ctrTitle"/>
          </p:nvPr>
        </p:nvSpPr>
        <p:spPr>
          <a:xfrm>
            <a:off x="633998" y="-526942"/>
            <a:ext cx="11430001" cy="2289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 algn="ctr"/>
            <a:r>
              <a:rPr dirty="0" smtClean="0">
                <a:latin typeface="Arial Rounded MT Bold" panose="020F0704030504030204" pitchFamily="34" charset="0"/>
              </a:rPr>
              <a:t>SEN</a:t>
            </a:r>
            <a:r>
              <a:rPr lang="en-GB" dirty="0" smtClean="0">
                <a:latin typeface="Arial Rounded MT Bold" panose="020F0704030504030204" pitchFamily="34" charset="0"/>
              </a:rPr>
              <a:t>D</a:t>
            </a:r>
            <a:r>
              <a:rPr dirty="0" smtClean="0">
                <a:latin typeface="Arial Rounded MT Bold" panose="020F0704030504030204" pitchFamily="34" charset="0"/>
              </a:rPr>
              <a:t> </a:t>
            </a:r>
            <a:r>
              <a:rPr dirty="0">
                <a:latin typeface="Arial Rounded MT Bold" panose="020F0704030504030204" pitchFamily="34" charset="0"/>
              </a:rPr>
              <a:t>Coffee Morning</a:t>
            </a:r>
          </a:p>
        </p:txBody>
      </p:sp>
      <p:pic>
        <p:nvPicPr>
          <p:cNvPr id="121" name="pasted-image.png" descr="pasted-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1873" y="2049547"/>
            <a:ext cx="5364554" cy="7161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at is SEN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 algn="ctr"/>
            <a:r>
              <a:rPr b="1" dirty="0">
                <a:latin typeface="Arial Rounded MT Bold" panose="020F0704030504030204" pitchFamily="34" charset="0"/>
              </a:rPr>
              <a:t>What is SEND?</a:t>
            </a:r>
          </a:p>
        </p:txBody>
      </p:sp>
      <p:sp>
        <p:nvSpPr>
          <p:cNvPr id="124" name="SEND - Special Educational Needs and Disabiliti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 defTabSz="449833">
              <a:spcBef>
                <a:spcPts val="2700"/>
              </a:spcBef>
              <a:buFont typeface="Wingdings" panose="05000000000000000000" pitchFamily="2" charset="2"/>
              <a:buChar char="v"/>
              <a:defRPr sz="2772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SEND - Special Educational Needs and Disabilities </a:t>
            </a:r>
          </a:p>
          <a:p>
            <a:pPr algn="just" defTabSz="449833">
              <a:spcBef>
                <a:spcPts val="2700"/>
              </a:spcBef>
              <a:buFont typeface="Wingdings" panose="05000000000000000000" pitchFamily="2" charset="2"/>
              <a:buChar char="v"/>
              <a:defRPr sz="2772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“</a:t>
            </a:r>
            <a:r>
              <a:rPr dirty="0">
                <a:solidFill>
                  <a:schemeClr val="tx1"/>
                </a:solidFill>
                <a:latin typeface="Arial Rounded MT Bold" panose="020F0704030504030204" pitchFamily="34" charset="0"/>
              </a:rPr>
              <a:t>A child or young person has SEN if they have a learning difficulty or disability which calls for special educational provision to be made for him or her.”</a:t>
            </a:r>
          </a:p>
          <a:p>
            <a:pPr algn="just" defTabSz="449833">
              <a:spcBef>
                <a:spcPts val="2700"/>
              </a:spcBef>
              <a:buFont typeface="Wingdings" panose="05000000000000000000" pitchFamily="2" charset="2"/>
              <a:buChar char="v"/>
              <a:defRPr sz="2772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“</a:t>
            </a:r>
            <a:r>
              <a:rPr dirty="0">
                <a:solidFill>
                  <a:schemeClr val="tx1"/>
                </a:solidFill>
                <a:latin typeface="Arial Rounded MT Bold" panose="020F0704030504030204" pitchFamily="34" charset="0"/>
              </a:rPr>
              <a:t>A ‘Learning Difficultly’ is where a child: Has significantly greater difficulty in learning than the majority of the children of the same age or has a disability which prevents or hinders them from making use of facilities provided.”</a:t>
            </a:r>
          </a:p>
          <a:p>
            <a:pPr algn="just" defTabSz="449833">
              <a:spcBef>
                <a:spcPts val="2700"/>
              </a:spcBef>
              <a:buFont typeface="Wingdings" panose="05000000000000000000" pitchFamily="2" charset="2"/>
              <a:buChar char="v"/>
              <a:defRPr sz="2772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dirty="0">
                <a:solidFill>
                  <a:schemeClr val="tx1"/>
                </a:solidFill>
                <a:latin typeface="Arial Rounded MT Bold" panose="020F0704030504030204" pitchFamily="34" charset="0"/>
              </a:rPr>
              <a:t>SEND Code of Practice </a:t>
            </a:r>
            <a:r>
              <a:rPr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201</a:t>
            </a:r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  <a:endParaRPr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908" y="929897"/>
            <a:ext cx="11065790" cy="727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solidFill>
                  <a:srgbClr val="222222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four broad areas of need within SEND</a:t>
            </a:r>
            <a:r>
              <a:rPr lang="en-GB" sz="4000" dirty="0" smtClean="0">
                <a:solidFill>
                  <a:srgbClr val="222222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222222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Cognition and Learning </a:t>
            </a:r>
            <a:r>
              <a:rPr lang="en-GB" dirty="0" smtClean="0">
                <a:solidFill>
                  <a:srgbClr val="222222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222222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and Interaction </a:t>
            </a:r>
            <a:r>
              <a:rPr lang="en-GB" dirty="0" smtClean="0">
                <a:solidFill>
                  <a:srgbClr val="222222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222222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Social, Emotional and Mental Health </a:t>
            </a:r>
            <a:r>
              <a:rPr lang="en-GB" dirty="0" smtClean="0">
                <a:solidFill>
                  <a:srgbClr val="222222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solidFill>
                  <a:srgbClr val="222222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(SEMH)</a:t>
            </a:r>
            <a:endParaRPr lang="en-GB" dirty="0">
              <a:solidFill>
                <a:srgbClr val="222222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222222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Sensory and/ or Physical Needs</a:t>
            </a:r>
            <a:endParaRPr lang="en-GB" sz="32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at is SEND provisio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rPr b="1" dirty="0">
                <a:latin typeface="Arial Rounded MT Bold" panose="020F0704030504030204" pitchFamily="34" charset="0"/>
              </a:rPr>
              <a:t>What is SEND provision?</a:t>
            </a:r>
          </a:p>
        </p:txBody>
      </p:sp>
      <p:sp>
        <p:nvSpPr>
          <p:cNvPr id="127" name="‘Special Educational Provision’ means educational support which is additional to or different from that which is made generally for children in school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just" defTabSz="403097">
              <a:spcBef>
                <a:spcPts val="2400"/>
              </a:spcBef>
              <a:buFont typeface="Wingdings" panose="05000000000000000000" pitchFamily="2" charset="2"/>
              <a:buChar char="v"/>
              <a:defRPr sz="2484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dirty="0"/>
              <a:t>‘</a:t>
            </a:r>
            <a:r>
              <a:rPr dirty="0">
                <a:solidFill>
                  <a:schemeClr val="tx1"/>
                </a:solidFill>
                <a:latin typeface="Arial Rounded MT Bold" panose="020F0704030504030204" pitchFamily="34" charset="0"/>
              </a:rPr>
              <a:t>Special Educational Provision’ means educational support which is additional to or different from that which is made generally for children in schools.</a:t>
            </a:r>
          </a:p>
          <a:p>
            <a:pPr algn="just" defTabSz="403097">
              <a:lnSpc>
                <a:spcPct val="75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v"/>
              <a:defRPr sz="2484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dirty="0">
                <a:solidFill>
                  <a:schemeClr val="tx1"/>
                </a:solidFill>
                <a:latin typeface="Arial Rounded MT Bold" panose="020F0704030504030204" pitchFamily="34" charset="0"/>
              </a:rPr>
              <a:t>Curriculum adaptations and differentiation </a:t>
            </a:r>
          </a:p>
          <a:p>
            <a:pPr algn="just" defTabSz="403097">
              <a:lnSpc>
                <a:spcPct val="75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v"/>
              <a:defRPr sz="2484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dirty="0">
                <a:solidFill>
                  <a:schemeClr val="tx1"/>
                </a:solidFill>
                <a:latin typeface="Arial Rounded MT Bold" panose="020F0704030504030204" pitchFamily="34" charset="0"/>
              </a:rPr>
              <a:t>Specific teaching interventions </a:t>
            </a:r>
          </a:p>
          <a:p>
            <a:pPr algn="just" defTabSz="403097">
              <a:lnSpc>
                <a:spcPct val="75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v"/>
              <a:defRPr sz="2484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dirty="0">
                <a:solidFill>
                  <a:schemeClr val="tx1"/>
                </a:solidFill>
                <a:latin typeface="Arial Rounded MT Bold" panose="020F0704030504030204" pitchFamily="34" charset="0"/>
              </a:rPr>
              <a:t>Equipment and resourcing</a:t>
            </a:r>
          </a:p>
          <a:p>
            <a:pPr algn="just" defTabSz="403097">
              <a:lnSpc>
                <a:spcPct val="75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v"/>
              <a:defRPr sz="2484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dirty="0">
                <a:solidFill>
                  <a:schemeClr val="tx1"/>
                </a:solidFill>
                <a:latin typeface="Arial Rounded MT Bold" panose="020F0704030504030204" pitchFamily="34" charset="0"/>
              </a:rPr>
              <a:t>Individual support </a:t>
            </a:r>
          </a:p>
          <a:p>
            <a:pPr algn="just" defTabSz="403097">
              <a:lnSpc>
                <a:spcPct val="75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v"/>
              <a:defRPr sz="2484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dirty="0">
                <a:solidFill>
                  <a:schemeClr val="tx1"/>
                </a:solidFill>
                <a:latin typeface="Arial Rounded MT Bold" panose="020F0704030504030204" pitchFamily="34" charset="0"/>
              </a:rPr>
              <a:t>Advice from specialists </a:t>
            </a:r>
          </a:p>
          <a:p>
            <a:pPr algn="just" defTabSz="403097">
              <a:lnSpc>
                <a:spcPct val="75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v"/>
              <a:defRPr sz="2484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dirty="0">
                <a:solidFill>
                  <a:schemeClr val="tx1"/>
                </a:solidFill>
                <a:latin typeface="Arial Rounded MT Bold" panose="020F0704030504030204" pitchFamily="34" charset="0"/>
              </a:rPr>
              <a:t>Emotional and social support </a:t>
            </a:r>
          </a:p>
          <a:p>
            <a:pPr algn="just" defTabSz="403097">
              <a:spcBef>
                <a:spcPts val="2400"/>
              </a:spcBef>
              <a:buFont typeface="Wingdings" panose="05000000000000000000" pitchFamily="2" charset="2"/>
              <a:buChar char="v"/>
              <a:defRPr sz="2484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dirty="0">
                <a:solidFill>
                  <a:schemeClr val="tx1"/>
                </a:solidFill>
                <a:latin typeface="Arial Rounded MT Bold" panose="020F0704030504030204" pitchFamily="34" charset="0"/>
              </a:rPr>
              <a:t>All matched to individual need!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864" y="444783"/>
            <a:ext cx="1089530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Rounded MT Bold" panose="020F0704030504030204" pitchFamily="34" charset="0"/>
                <a:sym typeface="Hoefler Text"/>
              </a:rPr>
              <a:t>SEND</a:t>
            </a:r>
            <a:r>
              <a:rPr kumimoji="0" lang="en-GB" sz="36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Rounded MT Bold" panose="020F0704030504030204" pitchFamily="34" charset="0"/>
                <a:sym typeface="Hoefler Text"/>
              </a:rPr>
              <a:t> IDENTIFICATION AND SUPPORT IN SCHOOL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49831" y="2283570"/>
            <a:ext cx="9360976" cy="7304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Rounded MT Bold" panose="020F0704030504030204" pitchFamily="34" charset="0"/>
                <a:sym typeface="Hoefler Text"/>
              </a:rPr>
              <a:t>Assessment/Observations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36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 Rounded MT Bold" panose="020F0704030504030204" pitchFamily="34" charset="0"/>
              <a:sym typeface="Hoefler Tex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Discussion with parents/carers/pupil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Professional Advice/ Involvement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Rounded MT Bold" panose="020F0704030504030204" pitchFamily="34" charset="0"/>
                <a:sym typeface="Hoefler Text"/>
              </a:rPr>
              <a:t>Support plan (APDR)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36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 Rounded MT Bold" panose="020F0704030504030204" pitchFamily="34" charset="0"/>
              <a:sym typeface="Hoefler Tex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HNBF/EHCP</a:t>
            </a:r>
            <a:endParaRPr kumimoji="0" lang="en-GB" sz="36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 Rounded MT Bold" panose="020F0704030504030204" pitchFamily="34" charset="0"/>
              <a:sym typeface="Hoefler Tex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GB" sz="36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GB" sz="36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GB" sz="36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38782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Bod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1" name="Screen Shot 2017-09-11 at 20.56.37.png" descr="Screen Shot 2017-09-11 at 20.56.37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551999"/>
            <a:ext cx="12124105" cy="80823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orning’s Activities"/>
          <p:cNvSpPr txBox="1">
            <a:spLocks noGrp="1"/>
          </p:cNvSpPr>
          <p:nvPr>
            <p:ph type="title"/>
          </p:nvPr>
        </p:nvSpPr>
        <p:spPr>
          <a:xfrm>
            <a:off x="1591453" y="7921950"/>
            <a:ext cx="10962174" cy="123906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Arial Rounded MT Bold" panose="020F0704030504030204" pitchFamily="34" charset="0"/>
              </a:rPr>
              <a:t>Example</a:t>
            </a:r>
            <a:r>
              <a:rPr sz="6000" dirty="0" smtClean="0">
                <a:latin typeface="Arial Rounded MT Bold" panose="020F0704030504030204" pitchFamily="34" charset="0"/>
              </a:rPr>
              <a:t> Activities</a:t>
            </a:r>
            <a:r>
              <a:rPr lang="en-GB" sz="6000" dirty="0" smtClean="0">
                <a:latin typeface="Arial Rounded MT Bold" panose="020F0704030504030204" pitchFamily="34" charset="0"/>
              </a:rPr>
              <a:t>/Interventions</a:t>
            </a:r>
            <a:endParaRPr sz="6000" dirty="0">
              <a:latin typeface="Arial Rounded MT Bold" panose="020F0704030504030204" pitchFamily="34" charset="0"/>
            </a:endParaRPr>
          </a:p>
        </p:txBody>
      </p:sp>
      <p:sp>
        <p:nvSpPr>
          <p:cNvPr id="156" name="Brain training"/>
          <p:cNvSpPr/>
          <p:nvPr/>
        </p:nvSpPr>
        <p:spPr>
          <a:xfrm>
            <a:off x="5036695" y="415586"/>
            <a:ext cx="2875665" cy="2493693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>
                <a:latin typeface="Arial Rounded MT Bold" panose="020F0704030504030204" pitchFamily="34" charset="0"/>
              </a:rPr>
              <a:t>Brain training</a:t>
            </a:r>
          </a:p>
        </p:txBody>
      </p:sp>
      <p:sp>
        <p:nvSpPr>
          <p:cNvPr id="157" name="Fine motor skills"/>
          <p:cNvSpPr/>
          <p:nvPr/>
        </p:nvSpPr>
        <p:spPr>
          <a:xfrm>
            <a:off x="8060176" y="2543779"/>
            <a:ext cx="3700836" cy="2837242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>
                <a:latin typeface="Arial Rounded MT Bold" panose="020F0704030504030204" pitchFamily="34" charset="0"/>
              </a:rPr>
              <a:t>Fine motor skills</a:t>
            </a:r>
          </a:p>
        </p:txBody>
      </p:sp>
      <p:sp>
        <p:nvSpPr>
          <p:cNvPr id="158" name="Reading"/>
          <p:cNvSpPr/>
          <p:nvPr/>
        </p:nvSpPr>
        <p:spPr>
          <a:xfrm>
            <a:off x="4811843" y="4288040"/>
            <a:ext cx="3248333" cy="2740599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>
                <a:latin typeface="Arial Rounded MT Bold" panose="020F0704030504030204" pitchFamily="34" charset="0"/>
              </a:rPr>
              <a:t>Reading</a:t>
            </a:r>
          </a:p>
        </p:txBody>
      </p:sp>
      <p:sp>
        <p:nvSpPr>
          <p:cNvPr id="159" name="Developing language"/>
          <p:cNvSpPr/>
          <p:nvPr/>
        </p:nvSpPr>
        <p:spPr>
          <a:xfrm>
            <a:off x="1591453" y="2310471"/>
            <a:ext cx="3377785" cy="2940287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3200" dirty="0">
                <a:latin typeface="Arial Rounded MT Bold" panose="020F0704030504030204" pitchFamily="34" charset="0"/>
              </a:rPr>
              <a:t>Developing language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3851" y="268390"/>
            <a:ext cx="968644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Useful Websites: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2340" y="1358933"/>
            <a:ext cx="10352867" cy="1012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Buckinghamshire Family Information Services: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SEND</a:t>
            </a:r>
          </a:p>
          <a:p>
            <a:pPr algn="l"/>
            <a:r>
              <a:rPr lang="en-GB" sz="2400" u="sng" dirty="0">
                <a:latin typeface="Arial Rounded MT Bold" panose="020F0704030504030204" pitchFamily="34" charset="0"/>
                <a:hlinkClick r:id="rId2"/>
              </a:rPr>
              <a:t>https://familyinfo.buckinghamshire.gov.uk/send</a:t>
            </a:r>
            <a:r>
              <a:rPr lang="en-GB" sz="2400" u="sng" dirty="0" smtClean="0">
                <a:latin typeface="Arial Rounded MT Bold" panose="020F0704030504030204" pitchFamily="34" charset="0"/>
                <a:hlinkClick r:id="rId2"/>
              </a:rPr>
              <a:t>/</a:t>
            </a:r>
            <a:endParaRPr lang="en-GB" sz="2400" u="sng" dirty="0" smtClean="0">
              <a:latin typeface="Arial Rounded MT Bold" panose="020F0704030504030204" pitchFamily="34" charset="0"/>
            </a:endParaRPr>
          </a:p>
          <a:p>
            <a:pPr algn="l"/>
            <a:endParaRPr lang="en-GB" sz="2400" u="sng" dirty="0">
              <a:latin typeface="Arial Rounded MT Bold" panose="020F070403050403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CAMHS</a:t>
            </a:r>
          </a:p>
          <a:p>
            <a:pPr algn="l"/>
            <a:r>
              <a:rPr lang="en-GB" sz="2400" u="sng" dirty="0">
                <a:latin typeface="Arial Rounded MT Bold" panose="020F0704030504030204" pitchFamily="34" charset="0"/>
                <a:hlinkClick r:id="rId3"/>
              </a:rPr>
              <a:t>https://www.oxfordhealth.nhs.uk/camhs/self-care</a:t>
            </a:r>
            <a:r>
              <a:rPr lang="en-GB" sz="2400" u="sng" dirty="0" smtClean="0">
                <a:latin typeface="Arial Rounded MT Bold" panose="020F0704030504030204" pitchFamily="34" charset="0"/>
                <a:hlinkClick r:id="rId3"/>
              </a:rPr>
              <a:t>/</a:t>
            </a:r>
            <a:endParaRPr lang="en-GB" sz="2400" u="sng" dirty="0" smtClean="0">
              <a:latin typeface="Arial Rounded MT Bold" panose="020F0704030504030204" pitchFamily="34" charset="0"/>
            </a:endParaRPr>
          </a:p>
          <a:p>
            <a:pPr algn="l"/>
            <a:endParaRPr lang="en-GB" sz="2400" u="sng" dirty="0" smtClean="0">
              <a:latin typeface="Arial Rounded MT Bold" panose="020F07040305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Every Mind Matters</a:t>
            </a:r>
          </a:p>
          <a:p>
            <a:pPr algn="l"/>
            <a:r>
              <a:rPr lang="en-GB" sz="2400" u="sng" dirty="0">
                <a:latin typeface="Arial Rounded MT Bold" panose="020F0704030504030204" pitchFamily="34" charset="0"/>
                <a:hlinkClick r:id="rId4"/>
              </a:rPr>
              <a:t>https://www.nhs.uk/every-mind-matters</a:t>
            </a:r>
            <a:r>
              <a:rPr lang="en-GB" sz="2400" u="sng" dirty="0" smtClean="0">
                <a:latin typeface="Arial Rounded MT Bold" panose="020F0704030504030204" pitchFamily="34" charset="0"/>
                <a:hlinkClick r:id="rId4"/>
              </a:rPr>
              <a:t>/</a:t>
            </a:r>
            <a:endParaRPr lang="en-GB" sz="2400" u="sng" dirty="0" smtClean="0">
              <a:latin typeface="Arial Rounded MT Bold" panose="020F0704030504030204" pitchFamily="34" charset="0"/>
            </a:endParaRPr>
          </a:p>
          <a:p>
            <a:pPr algn="l"/>
            <a:endParaRPr lang="en-GB" sz="2400" u="sng" dirty="0">
              <a:latin typeface="Arial Rounded MT Bold" panose="020F07040305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Mind</a:t>
            </a:r>
          </a:p>
          <a:p>
            <a:pPr algn="l"/>
            <a:r>
              <a:rPr lang="en-GB" sz="2400" u="sng" dirty="0">
                <a:latin typeface="Arial Rounded MT Bold" panose="020F0704030504030204" pitchFamily="34" charset="0"/>
                <a:hlinkClick r:id="rId5"/>
              </a:rPr>
              <a:t>https://www.mind.org.uk</a:t>
            </a:r>
            <a:r>
              <a:rPr lang="en-GB" sz="2400" u="sng" dirty="0" smtClean="0">
                <a:latin typeface="Arial Rounded MT Bold" panose="020F0704030504030204" pitchFamily="34" charset="0"/>
                <a:hlinkClick r:id="rId5"/>
              </a:rPr>
              <a:t>/</a:t>
            </a:r>
            <a:endParaRPr lang="en-GB" sz="2400" u="sng" dirty="0" smtClean="0">
              <a:latin typeface="Arial Rounded MT Bold" panose="020F0704030504030204" pitchFamily="34" charset="0"/>
            </a:endParaRPr>
          </a:p>
          <a:p>
            <a:pPr algn="l"/>
            <a:endParaRPr lang="en-GB" sz="2400" u="sng" dirty="0" smtClean="0">
              <a:latin typeface="Arial Rounded MT Bold" panose="020F07040305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SLT-Children's </a:t>
            </a:r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Speech &amp; Language Therapy in </a:t>
            </a:r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Buckinghamshire</a:t>
            </a:r>
          </a:p>
          <a:p>
            <a:pPr algn="l"/>
            <a:r>
              <a:rPr lang="en-GB" sz="2400" u="sng" dirty="0">
                <a:latin typeface="Arial Rounded MT Bold" panose="020F0704030504030204" pitchFamily="34" charset="0"/>
                <a:hlinkClick r:id="rId6"/>
              </a:rPr>
              <a:t>https://slt.buckshealth.link</a:t>
            </a:r>
            <a:r>
              <a:rPr lang="en-GB" sz="2400" u="sng" dirty="0" smtClean="0">
                <a:latin typeface="Arial Rounded MT Bold" panose="020F0704030504030204" pitchFamily="34" charset="0"/>
                <a:hlinkClick r:id="rId6"/>
              </a:rPr>
              <a:t>/</a:t>
            </a:r>
            <a:endParaRPr lang="en-GB" sz="2400" u="sng" dirty="0" smtClean="0">
              <a:latin typeface="Arial Rounded MT Bold" panose="020F0704030504030204" pitchFamily="34" charset="0"/>
            </a:endParaRPr>
          </a:p>
          <a:p>
            <a:pPr algn="l"/>
            <a:endParaRPr lang="en-GB" sz="2400" u="sng" dirty="0" smtClean="0">
              <a:latin typeface="Arial Rounded MT Bold" panose="020F07040305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Occupational Therapy (OT)</a:t>
            </a:r>
            <a:endParaRPr lang="en-GB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l"/>
            <a:r>
              <a:rPr lang="en-GB" sz="2400" u="sng" dirty="0">
                <a:latin typeface="Arial Rounded MT Bold" panose="020F0704030504030204" pitchFamily="34" charset="0"/>
                <a:hlinkClick r:id="rId7"/>
              </a:rPr>
              <a:t>https://www.buckshealthcare.nhs.uk/cyp/therapy/occupational-therapy/occupational-therapy-resources</a:t>
            </a:r>
            <a:r>
              <a:rPr lang="en-GB" sz="2400" u="sng" dirty="0" smtClean="0">
                <a:latin typeface="Arial Rounded MT Bold" panose="020F0704030504030204" pitchFamily="34" charset="0"/>
                <a:hlinkClick r:id="rId7"/>
              </a:rPr>
              <a:t>/</a:t>
            </a:r>
            <a:endParaRPr lang="en-GB" sz="2400" u="sng" dirty="0" smtClean="0">
              <a:latin typeface="Arial Rounded MT Bold" panose="020F0704030504030204" pitchFamily="34" charset="0"/>
            </a:endParaRPr>
          </a:p>
          <a:p>
            <a:pPr algn="l"/>
            <a:endParaRPr lang="en-GB" sz="3200" u="sng" dirty="0" smtClean="0">
              <a:latin typeface="Arial Rounded MT Bold" panose="020F0704030504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School SEND Webpage</a:t>
            </a:r>
          </a:p>
          <a:p>
            <a:pPr algn="l"/>
            <a:endParaRPr lang="en-GB" sz="3200" u="sng" dirty="0" smtClean="0">
              <a:latin typeface="Arial Rounded MT Bold" panose="020F0704030504030204" pitchFamily="34" charset="0"/>
            </a:endParaRPr>
          </a:p>
          <a:p>
            <a:pPr algn="l"/>
            <a:endParaRPr lang="en-GB" b="1" u="sng" dirty="0"/>
          </a:p>
          <a:p>
            <a:pPr algn="l"/>
            <a:endParaRPr lang="en-GB" u="sng" dirty="0"/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en-GB" u="sng" dirty="0" smtClean="0"/>
          </a:p>
        </p:txBody>
      </p:sp>
    </p:spTree>
    <p:extLst>
      <p:ext uri="{BB962C8B-B14F-4D97-AF65-F5344CB8AC3E}">
        <p14:creationId xmlns:p14="http://schemas.microsoft.com/office/powerpoint/2010/main" val="191351290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8D04B243-9284-408C-9A8B-3F65D1EB767E-L0-001.jpeg" descr="8D04B243-9284-408C-9A8B-3F65D1EB767E-L0-001.jpeg"/>
          <p:cNvPicPr>
            <a:picLocks noGrp="1"/>
          </p:cNvPicPr>
          <p:nvPr>
            <p:ph type="pic" sz="half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457772" y="519839"/>
            <a:ext cx="8597900" cy="6616700"/>
          </a:xfrm>
          <a:prstGeom prst="rect">
            <a:avLst/>
          </a:prstGeom>
        </p:spPr>
      </p:pic>
      <p:sp>
        <p:nvSpPr>
          <p:cNvPr id="162" name="Any questions….."/>
          <p:cNvSpPr txBox="1">
            <a:spLocks noGrp="1"/>
          </p:cNvSpPr>
          <p:nvPr>
            <p:ph type="title"/>
          </p:nvPr>
        </p:nvSpPr>
        <p:spPr>
          <a:xfrm>
            <a:off x="2642461" y="7330699"/>
            <a:ext cx="5600700" cy="176702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474">
                <a:effectLst>
                  <a:outerShdw blurRad="52705" dist="10541" dir="5400000" rotWithShape="0">
                    <a:srgbClr val="000000">
                      <a:alpha val="30000"/>
                    </a:srgbClr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Any </a:t>
            </a:r>
            <a:r>
              <a:rPr dirty="0"/>
              <a:t>questions…..</a:t>
            </a:r>
          </a:p>
        </p:txBody>
      </p:sp>
    </p:spTree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265</Words>
  <Application>Microsoft Office PowerPoint</Application>
  <PresentationFormat>Custom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Rounded MT Bold</vt:lpstr>
      <vt:lpstr>Calibri</vt:lpstr>
      <vt:lpstr>Century Gothic</vt:lpstr>
      <vt:lpstr>Chalkboard SE Regular</vt:lpstr>
      <vt:lpstr>Helvetica Neue</vt:lpstr>
      <vt:lpstr>Hoefler Text</vt:lpstr>
      <vt:lpstr>Times New Roman</vt:lpstr>
      <vt:lpstr>Wingdings</vt:lpstr>
      <vt:lpstr>Wingdings 3</vt:lpstr>
      <vt:lpstr>Wisp</vt:lpstr>
      <vt:lpstr>SEND Coffee Morning</vt:lpstr>
      <vt:lpstr>What is SEND?</vt:lpstr>
      <vt:lpstr>PowerPoint Presentation</vt:lpstr>
      <vt:lpstr>What is SEND provision?</vt:lpstr>
      <vt:lpstr>PowerPoint Presentation</vt:lpstr>
      <vt:lpstr>PowerPoint Presentation</vt:lpstr>
      <vt:lpstr>Example Activities/Interventions</vt:lpstr>
      <vt:lpstr>PowerPoint Presentation</vt:lpstr>
      <vt:lpstr>     Any questions…..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 Coffee Morning</dc:title>
  <dc:creator>Jamie</dc:creator>
  <cp:lastModifiedBy>Noreen Khan</cp:lastModifiedBy>
  <cp:revision>13</cp:revision>
  <dcterms:modified xsi:type="dcterms:W3CDTF">2023-05-18T12:38:36Z</dcterms:modified>
</cp:coreProperties>
</file>