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3" r:id="rId8"/>
    <p:sldId id="260" r:id="rId9"/>
    <p:sldId id="265" r:id="rId10"/>
    <p:sldId id="266" r:id="rId11"/>
    <p:sldId id="267" r:id="rId12"/>
    <p:sldId id="269" r:id="rId13"/>
    <p:sldId id="268" r:id="rId14"/>
    <p:sldId id="271" r:id="rId15"/>
    <p:sldId id="272" r:id="rId16"/>
    <p:sldId id="270" r:id="rId17"/>
    <p:sldId id="273" r:id="rId18"/>
    <p:sldId id="26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3/19/2024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hadd.org/about-adhd/adhd-and-autism-spectrum-disorder/"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autism.org.uk/advice-and-guidance/topics/behaviour/eating/all-audiences"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autism.org.uk/advice-and-guidance/topics/family-life-and-relationships/making-friends/parents-and-carers"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hyperlink" Target="https://www.adhdfoundation.org.uk/"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autism.org.uk/" TargetMode="External"/><Relationship Id="rId1" Type="http://schemas.openxmlformats.org/officeDocument/2006/relationships/slideLayout" Target="../slideLayouts/slideLayout6.xml"/><Relationship Id="rId6" Type="http://schemas.openxmlformats.org/officeDocument/2006/relationships/hyperlink" Target="https://www.nhs.uk/conditions/autism/" TargetMode="External"/><Relationship Id="rId5" Type="http://schemas.openxmlformats.org/officeDocument/2006/relationships/image" Target="../media/image19.png"/><Relationship Id="rId4" Type="http://schemas.openxmlformats.org/officeDocument/2006/relationships/hyperlink" Target="https://www.oxfordhealth.nhs.uk/camhs/self-care/" TargetMode="Externa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Ezv85LMFx2E"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suEjXwnxaYY"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0240" y="982014"/>
            <a:ext cx="3166051" cy="2262781"/>
          </a:xfrm>
        </p:spPr>
        <p:txBody>
          <a:bodyPr>
            <a:normAutofit fontScale="90000"/>
          </a:bodyPr>
          <a:lstStyle/>
          <a:p>
            <a:pPr algn="ctr"/>
            <a:r>
              <a:rPr lang="en-GB"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Autism </a:t>
            </a:r>
            <a:br>
              <a:rPr lang="en-GB"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a:t>
            </a:r>
            <a:br>
              <a:rPr lang="en-GB"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ADHD</a:t>
            </a:r>
            <a:endParaRPr lang="en-GB"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684695" y="3244795"/>
            <a:ext cx="2537139" cy="1126283"/>
          </a:xfrm>
        </p:spPr>
        <p:txBody>
          <a:bodyPr/>
          <a:lstStyle/>
          <a:p>
            <a:pPr algn="ctr"/>
            <a:r>
              <a:rPr lang="en-GB" dirty="0" smtClean="0">
                <a:solidFill>
                  <a:srgbClr val="002060"/>
                </a:solidFill>
                <a:latin typeface="Arial" panose="020B0604020202020204" pitchFamily="34" charset="0"/>
                <a:cs typeface="Arial" panose="020B0604020202020204" pitchFamily="34" charset="0"/>
              </a:rPr>
              <a:t>SEND Coffee Session</a:t>
            </a:r>
          </a:p>
          <a:p>
            <a:pPr algn="ctr"/>
            <a:r>
              <a:rPr lang="en-GB" dirty="0" smtClean="0">
                <a:solidFill>
                  <a:srgbClr val="002060"/>
                </a:solidFill>
                <a:latin typeface="Arial" panose="020B0604020202020204" pitchFamily="34" charset="0"/>
                <a:cs typeface="Arial" panose="020B0604020202020204" pitchFamily="34" charset="0"/>
              </a:rPr>
              <a:t>18</a:t>
            </a:r>
            <a:r>
              <a:rPr lang="en-GB" baseline="30000" dirty="0" smtClean="0">
                <a:solidFill>
                  <a:srgbClr val="002060"/>
                </a:solidFill>
                <a:latin typeface="Arial" panose="020B0604020202020204" pitchFamily="34" charset="0"/>
                <a:cs typeface="Arial" panose="020B0604020202020204" pitchFamily="34" charset="0"/>
              </a:rPr>
              <a:t>th</a:t>
            </a:r>
            <a:r>
              <a:rPr lang="en-GB" dirty="0" smtClean="0">
                <a:solidFill>
                  <a:srgbClr val="002060"/>
                </a:solidFill>
                <a:latin typeface="Arial" panose="020B0604020202020204" pitchFamily="34" charset="0"/>
                <a:cs typeface="Arial" panose="020B0604020202020204" pitchFamily="34" charset="0"/>
              </a:rPr>
              <a:t> March 2024</a:t>
            </a:r>
            <a:endParaRPr lang="en-GB" dirty="0">
              <a:solidFill>
                <a:srgbClr val="00206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7627334" y="2426408"/>
            <a:ext cx="3061263" cy="4221320"/>
          </a:xfrm>
          <a:prstGeom prst="rect">
            <a:avLst/>
          </a:prstGeom>
        </p:spPr>
      </p:pic>
      <p:pic>
        <p:nvPicPr>
          <p:cNvPr id="5" name="Picture 4"/>
          <p:cNvPicPr>
            <a:picLocks noChangeAspect="1"/>
          </p:cNvPicPr>
          <p:nvPr/>
        </p:nvPicPr>
        <p:blipFill>
          <a:blip r:embed="rId3"/>
          <a:stretch>
            <a:fillRect/>
          </a:stretch>
        </p:blipFill>
        <p:spPr>
          <a:xfrm>
            <a:off x="1530632" y="0"/>
            <a:ext cx="3063020" cy="4034790"/>
          </a:xfrm>
          <a:prstGeom prst="rect">
            <a:avLst/>
          </a:prstGeom>
        </p:spPr>
      </p:pic>
    </p:spTree>
    <p:extLst>
      <p:ext uri="{BB962C8B-B14F-4D97-AF65-F5344CB8AC3E}">
        <p14:creationId xmlns:p14="http://schemas.microsoft.com/office/powerpoint/2010/main" val="1725896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10"/>
            <a:ext cx="8911687" cy="689535"/>
          </a:xfrm>
        </p:spPr>
        <p:txBody>
          <a:bodyPr/>
          <a:lstStyle/>
          <a:p>
            <a:r>
              <a:rPr lang="en-GB" dirty="0" smtClean="0">
                <a:latin typeface="Arial" panose="020B0604020202020204" pitchFamily="34" charset="0"/>
                <a:cs typeface="Arial" panose="020B0604020202020204" pitchFamily="34" charset="0"/>
              </a:rPr>
              <a:t>How are Autism and ADHD connected? </a:t>
            </a:r>
            <a:endParaRPr lang="en-GB" dirty="0">
              <a:latin typeface="Arial" panose="020B0604020202020204" pitchFamily="34" charset="0"/>
              <a:cs typeface="Arial" panose="020B0604020202020204" pitchFamily="34" charset="0"/>
            </a:endParaRPr>
          </a:p>
        </p:txBody>
      </p:sp>
      <p:sp>
        <p:nvSpPr>
          <p:cNvPr id="3" name="TextBox 2"/>
          <p:cNvSpPr txBox="1"/>
          <p:nvPr/>
        </p:nvSpPr>
        <p:spPr>
          <a:xfrm>
            <a:off x="1262129" y="1329118"/>
            <a:ext cx="9337183" cy="1477328"/>
          </a:xfrm>
          <a:prstGeom prst="rect">
            <a:avLst/>
          </a:prstGeom>
          <a:noFill/>
        </p:spPr>
        <p:txBody>
          <a:bodyPr wrap="square" rtlCol="0">
            <a:spAutoFit/>
          </a:bodyPr>
          <a:lstStyle/>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More than half of all individuals who have been diagnosed with ASD also have signs of ADHD. In fact, ADHD is the most common coexisting condition in children with ASD. On the flip side, up to a quarter of children with ADHD have low-level signs of ASD, which might include having difficulty with social skills or being very sensitive to clothing textures, for example.</a:t>
            </a:r>
          </a:p>
        </p:txBody>
      </p:sp>
      <p:sp>
        <p:nvSpPr>
          <p:cNvPr id="4" name="TextBox 3"/>
          <p:cNvSpPr txBox="1"/>
          <p:nvPr/>
        </p:nvSpPr>
        <p:spPr>
          <a:xfrm>
            <a:off x="1262129" y="3116688"/>
            <a:ext cx="9169758" cy="1200329"/>
          </a:xfrm>
          <a:prstGeom prst="rect">
            <a:avLst/>
          </a:prstGeom>
          <a:noFill/>
        </p:spPr>
        <p:txBody>
          <a:bodyPr wrap="square" rtlCol="0">
            <a:spAutoFit/>
          </a:bodyPr>
          <a:lstStyle/>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Both ADHD and ASD are neurodevelopmental disorders (brain development has been affected in some way). That means both </a:t>
            </a:r>
            <a:r>
              <a:rPr lang="en-GB" dirty="0" smtClean="0">
                <a:latin typeface="Arial" panose="020B0604020202020204" pitchFamily="34" charset="0"/>
                <a:cs typeface="Arial" panose="020B0604020202020204" pitchFamily="34" charset="0"/>
              </a:rPr>
              <a:t>conditions/differences </a:t>
            </a:r>
            <a:r>
              <a:rPr lang="en-GB" dirty="0">
                <a:latin typeface="Arial" panose="020B0604020202020204" pitchFamily="34" charset="0"/>
                <a:cs typeface="Arial" panose="020B0604020202020204" pitchFamily="34" charset="0"/>
              </a:rPr>
              <a:t>affect the central nervous system, which is responsible for movement, language, memory, and social and focusing skills. </a:t>
            </a:r>
          </a:p>
        </p:txBody>
      </p:sp>
      <p:sp>
        <p:nvSpPr>
          <p:cNvPr id="5" name="TextBox 4"/>
          <p:cNvSpPr txBox="1"/>
          <p:nvPr/>
        </p:nvSpPr>
        <p:spPr>
          <a:xfrm>
            <a:off x="1262129" y="4627259"/>
            <a:ext cx="9543246" cy="923330"/>
          </a:xfrm>
          <a:prstGeom prst="rect">
            <a:avLst/>
          </a:prstGeom>
          <a:noFill/>
        </p:spPr>
        <p:txBody>
          <a:bodyPr wrap="square" rtlCol="0">
            <a:spAutoFit/>
          </a:bodyPr>
          <a:lstStyle/>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Most </a:t>
            </a:r>
            <a:r>
              <a:rPr lang="en-GB" dirty="0">
                <a:latin typeface="Arial" panose="020B0604020202020204" pitchFamily="34" charset="0"/>
                <a:cs typeface="Arial" panose="020B0604020202020204" pitchFamily="34" charset="0"/>
              </a:rPr>
              <a:t>importantly</a:t>
            </a:r>
            <a:r>
              <a:rPr lang="en-GB" dirty="0" smtClean="0">
                <a:latin typeface="Arial" panose="020B0604020202020204" pitchFamily="34" charset="0"/>
                <a:cs typeface="Arial" panose="020B0604020202020204" pitchFamily="34" charset="0"/>
              </a:rPr>
              <a:t>, the conditions affect </a:t>
            </a:r>
            <a:r>
              <a:rPr lang="en-GB" dirty="0">
                <a:latin typeface="Arial" panose="020B0604020202020204" pitchFamily="34" charset="0"/>
                <a:cs typeface="Arial" panose="020B0604020202020204" pitchFamily="34" charset="0"/>
              </a:rPr>
              <a:t>the brain’s executive functioning, which is responsible for decision making, impulse control, time management, focus, and organization skills. </a:t>
            </a:r>
          </a:p>
        </p:txBody>
      </p:sp>
      <p:sp>
        <p:nvSpPr>
          <p:cNvPr id="6" name="TextBox 5"/>
          <p:cNvSpPr txBox="1"/>
          <p:nvPr/>
        </p:nvSpPr>
        <p:spPr>
          <a:xfrm>
            <a:off x="5306096" y="6135236"/>
            <a:ext cx="6885904"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ADHD and Autism Spectrum </a:t>
            </a:r>
            <a:r>
              <a:rPr lang="en-GB" dirty="0" smtClean="0">
                <a:latin typeface="Arial" panose="020B0604020202020204" pitchFamily="34" charset="0"/>
                <a:cs typeface="Arial" panose="020B0604020202020204" pitchFamily="34" charset="0"/>
              </a:rPr>
              <a:t>Disorder:</a:t>
            </a:r>
            <a:endParaRPr lang="en-GB" dirty="0" smtClean="0">
              <a:latin typeface="Arial" panose="020B0604020202020204" pitchFamily="34" charset="0"/>
              <a:cs typeface="Arial" panose="020B0604020202020204" pitchFamily="34" charset="0"/>
              <a:hlinkClick r:id="rId2"/>
            </a:endParaRPr>
          </a:p>
          <a:p>
            <a:r>
              <a:rPr lang="en-GB" dirty="0" smtClean="0">
                <a:latin typeface="Arial" panose="020B0604020202020204" pitchFamily="34" charset="0"/>
                <a:cs typeface="Arial" panose="020B0604020202020204" pitchFamily="34" charset="0"/>
                <a:hlinkClick r:id="rId2"/>
              </a:rPr>
              <a:t>https</a:t>
            </a:r>
            <a:r>
              <a:rPr lang="en-GB" dirty="0">
                <a:latin typeface="Arial" panose="020B0604020202020204" pitchFamily="34" charset="0"/>
                <a:cs typeface="Arial" panose="020B0604020202020204" pitchFamily="34" charset="0"/>
                <a:hlinkClick r:id="rId2"/>
              </a:rPr>
              <a:t>://chadd.org/about-adhd/adhd-and-autism-spectrum-disorder</a:t>
            </a:r>
            <a:r>
              <a:rPr lang="en-GB" dirty="0" smtClean="0">
                <a:latin typeface="Arial" panose="020B0604020202020204" pitchFamily="34" charset="0"/>
                <a:cs typeface="Arial" panose="020B0604020202020204" pitchFamily="34" charset="0"/>
                <a:hlinkClick r:id="rId2"/>
              </a:rPr>
              <a:t>/</a:t>
            </a:r>
            <a:endParaRPr lang="en-GB" dirty="0" smtClean="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93385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How are </a:t>
            </a:r>
            <a:r>
              <a:rPr lang="en-GB" dirty="0" err="1" smtClean="0">
                <a:latin typeface="Arial" panose="020B0604020202020204" pitchFamily="34" charset="0"/>
                <a:cs typeface="Arial" panose="020B0604020202020204" pitchFamily="34" charset="0"/>
              </a:rPr>
              <a:t>neurodivergent</a:t>
            </a:r>
            <a:r>
              <a:rPr lang="en-GB" dirty="0" smtClean="0">
                <a:latin typeface="Arial" panose="020B0604020202020204" pitchFamily="34" charset="0"/>
                <a:cs typeface="Arial" panose="020B0604020202020204" pitchFamily="34" charset="0"/>
              </a:rPr>
              <a:t> children supported at </a:t>
            </a:r>
            <a:r>
              <a:rPr lang="en-GB" dirty="0" err="1" smtClean="0">
                <a:latin typeface="Arial" panose="020B0604020202020204" pitchFamily="34" charset="0"/>
                <a:cs typeface="Arial" panose="020B0604020202020204" pitchFamily="34" charset="0"/>
              </a:rPr>
              <a:t>Radnage</a:t>
            </a:r>
            <a:r>
              <a:rPr lang="en-GB" dirty="0" smtClean="0">
                <a:latin typeface="Arial" panose="020B0604020202020204" pitchFamily="34" charset="0"/>
                <a:cs typeface="Arial" panose="020B0604020202020204" pitchFamily="34" charset="0"/>
              </a:rPr>
              <a:t> School?</a:t>
            </a:r>
            <a:endParaRPr lang="en-GB" dirty="0">
              <a:latin typeface="Arial" panose="020B0604020202020204" pitchFamily="34" charset="0"/>
              <a:cs typeface="Arial" panose="020B0604020202020204" pitchFamily="34" charset="0"/>
            </a:endParaRPr>
          </a:p>
        </p:txBody>
      </p:sp>
      <p:sp>
        <p:nvSpPr>
          <p:cNvPr id="3" name="TextBox 2"/>
          <p:cNvSpPr txBox="1"/>
          <p:nvPr/>
        </p:nvSpPr>
        <p:spPr>
          <a:xfrm>
            <a:off x="1111852" y="2045473"/>
            <a:ext cx="8911687" cy="646331"/>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latin typeface="Arial" panose="020B0604020202020204" pitchFamily="34" charset="0"/>
                <a:cs typeface="Arial" panose="020B0604020202020204" pitchFamily="34" charset="0"/>
              </a:rPr>
              <a:t>Visual resources/timetables to support organisation/transitions/independence </a:t>
            </a:r>
            <a:r>
              <a:rPr lang="en-GB" dirty="0" smtClean="0">
                <a:latin typeface="Arial" panose="020B0604020202020204" pitchFamily="34" charset="0"/>
                <a:cs typeface="Arial" panose="020B0604020202020204" pitchFamily="34" charset="0"/>
              </a:rPr>
              <a:t>and to </a:t>
            </a:r>
            <a:r>
              <a:rPr lang="en-GB" dirty="0" smtClean="0">
                <a:latin typeface="Arial" panose="020B0604020202020204" pitchFamily="34" charset="0"/>
                <a:cs typeface="Arial" panose="020B0604020202020204" pitchFamily="34" charset="0"/>
              </a:rPr>
              <a:t>reduce anxiety.</a:t>
            </a:r>
            <a:endParaRPr lang="en-GB" dirty="0">
              <a:latin typeface="Arial" panose="020B0604020202020204" pitchFamily="34" charset="0"/>
              <a:cs typeface="Arial" panose="020B0604020202020204" pitchFamily="34" charset="0"/>
            </a:endParaRPr>
          </a:p>
        </p:txBody>
      </p:sp>
      <p:sp>
        <p:nvSpPr>
          <p:cNvPr id="4" name="TextBox 3"/>
          <p:cNvSpPr txBox="1"/>
          <p:nvPr/>
        </p:nvSpPr>
        <p:spPr>
          <a:xfrm>
            <a:off x="1111852" y="3370332"/>
            <a:ext cx="8384146"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latin typeface="Arial" panose="020B0604020202020204" pitchFamily="34" charset="0"/>
                <a:cs typeface="Arial" panose="020B0604020202020204" pitchFamily="34" charset="0"/>
              </a:rPr>
              <a:t>Movement/sensory breaks (calm space/Calm corner outside)</a:t>
            </a:r>
            <a:endParaRPr lang="en-GB" dirty="0">
              <a:latin typeface="Arial" panose="020B0604020202020204" pitchFamily="34" charset="0"/>
              <a:cs typeface="Arial" panose="020B0604020202020204" pitchFamily="34" charset="0"/>
            </a:endParaRPr>
          </a:p>
        </p:txBody>
      </p:sp>
      <p:sp>
        <p:nvSpPr>
          <p:cNvPr id="5" name="TextBox 4"/>
          <p:cNvSpPr txBox="1"/>
          <p:nvPr/>
        </p:nvSpPr>
        <p:spPr>
          <a:xfrm>
            <a:off x="1111852" y="4196223"/>
            <a:ext cx="7431110" cy="373488"/>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latin typeface="Arial" panose="020B0604020202020204" pitchFamily="34" charset="0"/>
                <a:cs typeface="Arial" panose="020B0604020202020204" pitchFamily="34" charset="0"/>
              </a:rPr>
              <a:t>Social Stories- Preparing for new/unfamiliar/difficult situations</a:t>
            </a:r>
            <a:endParaRPr lang="en-GB" dirty="0">
              <a:latin typeface="Arial" panose="020B0604020202020204" pitchFamily="34" charset="0"/>
              <a:cs typeface="Arial" panose="020B0604020202020204" pitchFamily="34" charset="0"/>
            </a:endParaRPr>
          </a:p>
        </p:txBody>
      </p:sp>
      <p:sp>
        <p:nvSpPr>
          <p:cNvPr id="6" name="TextBox 5"/>
          <p:cNvSpPr txBox="1"/>
          <p:nvPr/>
        </p:nvSpPr>
        <p:spPr>
          <a:xfrm>
            <a:off x="2547353" y="4640756"/>
            <a:ext cx="7791718"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latin typeface="Arial" panose="020B0604020202020204" pitchFamily="34" charset="0"/>
                <a:cs typeface="Arial" panose="020B0604020202020204" pitchFamily="34" charset="0"/>
              </a:rPr>
              <a:t>Comic Strip Conversations- to support with undesired behaviours</a:t>
            </a:r>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1111852" y="5189196"/>
            <a:ext cx="8654603" cy="646331"/>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latin typeface="Arial" panose="020B0604020202020204" pitchFamily="34" charset="0"/>
                <a:cs typeface="Arial" panose="020B0604020202020204" pitchFamily="34" charset="0"/>
              </a:rPr>
              <a:t>Alternative forms of communication- Makaton signing/Communication board/ PODD book.</a:t>
            </a:r>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2485623" y="3717052"/>
            <a:ext cx="6748529"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latin typeface="Arial" panose="020B0604020202020204" pitchFamily="34" charset="0"/>
                <a:cs typeface="Arial" panose="020B0604020202020204" pitchFamily="34" charset="0"/>
              </a:rPr>
              <a:t>Sensory Toys/Resources- Ear defenders/fidget toys</a:t>
            </a:r>
            <a:endParaRPr lang="en-GB" dirty="0">
              <a:latin typeface="Arial" panose="020B0604020202020204" pitchFamily="34" charset="0"/>
              <a:cs typeface="Arial" panose="020B0604020202020204" pitchFamily="34" charset="0"/>
            </a:endParaRPr>
          </a:p>
        </p:txBody>
      </p:sp>
      <p:sp>
        <p:nvSpPr>
          <p:cNvPr id="9" name="TextBox 8"/>
          <p:cNvSpPr txBox="1"/>
          <p:nvPr/>
        </p:nvSpPr>
        <p:spPr>
          <a:xfrm>
            <a:off x="2386367" y="2821892"/>
            <a:ext cx="7637172"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latin typeface="Arial" panose="020B0604020202020204" pitchFamily="34" charset="0"/>
                <a:cs typeface="Arial" panose="020B0604020202020204" pitchFamily="34" charset="0"/>
              </a:rPr>
              <a:t>Teaching Emotional Regulation- </a:t>
            </a:r>
            <a:r>
              <a:rPr lang="en-GB" dirty="0" smtClean="0">
                <a:solidFill>
                  <a:srgbClr val="00B0F0"/>
                </a:solidFill>
                <a:latin typeface="Arial" panose="020B0604020202020204" pitchFamily="34" charset="0"/>
                <a:cs typeface="Arial" panose="020B0604020202020204" pitchFamily="34" charset="0"/>
              </a:rPr>
              <a:t>Zones of Regulation</a:t>
            </a:r>
            <a:endParaRPr lang="en-GB" dirty="0">
              <a:solidFill>
                <a:srgbClr val="00B0F0"/>
              </a:solidFill>
              <a:latin typeface="Arial" panose="020B0604020202020204" pitchFamily="34" charset="0"/>
              <a:cs typeface="Arial" panose="020B0604020202020204" pitchFamily="34" charset="0"/>
            </a:endParaRPr>
          </a:p>
        </p:txBody>
      </p:sp>
      <p:sp>
        <p:nvSpPr>
          <p:cNvPr id="10" name="TextBox 9"/>
          <p:cNvSpPr txBox="1"/>
          <p:nvPr/>
        </p:nvSpPr>
        <p:spPr>
          <a:xfrm>
            <a:off x="2756079" y="6035336"/>
            <a:ext cx="7267460" cy="646331"/>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latin typeface="Arial" panose="020B0604020202020204" pitchFamily="34" charset="0"/>
                <a:cs typeface="Arial" panose="020B0604020202020204" pitchFamily="34" charset="0"/>
              </a:rPr>
              <a:t>Group/1:1 interventions depending on a child’s need: Nurture sessions/Lego Therapy/sensory activities</a:t>
            </a:r>
            <a:endParaRPr lang="en-GB"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8159909" y="2435604"/>
            <a:ext cx="2709860" cy="1705699"/>
          </a:xfrm>
          <a:prstGeom prst="rect">
            <a:avLst/>
          </a:prstGeom>
        </p:spPr>
      </p:pic>
      <p:pic>
        <p:nvPicPr>
          <p:cNvPr id="12" name="Picture 11"/>
          <p:cNvPicPr>
            <a:picLocks noChangeAspect="1"/>
          </p:cNvPicPr>
          <p:nvPr/>
        </p:nvPicPr>
        <p:blipFill>
          <a:blip r:embed="rId3"/>
          <a:stretch>
            <a:fillRect/>
          </a:stretch>
        </p:blipFill>
        <p:spPr>
          <a:xfrm>
            <a:off x="9514839" y="4266275"/>
            <a:ext cx="2448903" cy="2378261"/>
          </a:xfrm>
          <a:prstGeom prst="rect">
            <a:avLst/>
          </a:prstGeom>
        </p:spPr>
      </p:pic>
    </p:spTree>
    <p:extLst>
      <p:ext uri="{BB962C8B-B14F-4D97-AF65-F5344CB8AC3E}">
        <p14:creationId xmlns:p14="http://schemas.microsoft.com/office/powerpoint/2010/main" val="17689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7781" y="307951"/>
            <a:ext cx="8321509" cy="461665"/>
          </a:xfrm>
          <a:prstGeom prst="rect">
            <a:avLst/>
          </a:prstGeom>
        </p:spPr>
        <p:txBody>
          <a:bodyPr wrap="none">
            <a:spAutoFit/>
          </a:bodyPr>
          <a:lstStyle/>
          <a:p>
            <a:r>
              <a:rPr lang="en-GB" sz="2400" b="1" dirty="0">
                <a:solidFill>
                  <a:srgbClr val="0070C0"/>
                </a:solidFill>
                <a:latin typeface="Arial" panose="020B0604020202020204" pitchFamily="34" charset="0"/>
                <a:cs typeface="Arial" panose="020B0604020202020204" pitchFamily="34" charset="0"/>
              </a:rPr>
              <a:t>How Parents/and Carers can support children at home?</a:t>
            </a:r>
            <a:endParaRPr lang="en-GB" sz="2400" b="1" dirty="0">
              <a:solidFill>
                <a:srgbClr val="0070C0"/>
              </a:solidFill>
            </a:endParaRPr>
          </a:p>
        </p:txBody>
      </p:sp>
      <p:sp>
        <p:nvSpPr>
          <p:cNvPr id="5" name="TextBox 4"/>
          <p:cNvSpPr txBox="1"/>
          <p:nvPr/>
        </p:nvSpPr>
        <p:spPr>
          <a:xfrm>
            <a:off x="1468190" y="769616"/>
            <a:ext cx="9440215" cy="3970318"/>
          </a:xfrm>
          <a:prstGeom prst="rect">
            <a:avLst/>
          </a:prstGeom>
          <a:noFill/>
        </p:spPr>
        <p:txBody>
          <a:bodyPr wrap="square" rtlCol="0">
            <a:spAutoFit/>
          </a:bodyPr>
          <a:lstStyle/>
          <a:p>
            <a:endParaRPr lang="en-GB" b="1"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Give simple </a:t>
            </a:r>
            <a:r>
              <a:rPr lang="en-GB" dirty="0" smtClean="0">
                <a:latin typeface="Arial" panose="020B0604020202020204" pitchFamily="34" charset="0"/>
                <a:cs typeface="Arial" panose="020B0604020202020204" pitchFamily="34" charset="0"/>
              </a:rPr>
              <a:t>instructions.</a:t>
            </a:r>
          </a:p>
          <a:p>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Set clear boundaries. </a:t>
            </a: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Involve the family</a:t>
            </a:r>
            <a:r>
              <a:rPr lang="en-GB" dirty="0" smtClean="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Build healthy </a:t>
            </a:r>
            <a:r>
              <a:rPr lang="en-GB" dirty="0" smtClean="0">
                <a:latin typeface="Arial" panose="020B0604020202020204" pitchFamily="34" charset="0"/>
                <a:cs typeface="Arial" panose="020B0604020202020204" pitchFamily="34" charset="0"/>
              </a:rPr>
              <a:t>routines-</a:t>
            </a:r>
            <a:r>
              <a:rPr lang="en-GB" b="1" dirty="0" smtClean="0">
                <a:latin typeface="Arial" panose="020B0604020202020204" pitchFamily="34" charset="0"/>
                <a:cs typeface="Arial" panose="020B0604020202020204" pitchFamily="34" charset="0"/>
              </a:rPr>
              <a:t>give </a:t>
            </a:r>
            <a:r>
              <a:rPr lang="en-GB" b="1" dirty="0">
                <a:latin typeface="Arial" panose="020B0604020202020204" pitchFamily="34" charset="0"/>
                <a:cs typeface="Arial" panose="020B0604020202020204" pitchFamily="34" charset="0"/>
              </a:rPr>
              <a:t>plenty of notice of any foreseen changes</a:t>
            </a:r>
            <a:r>
              <a:rPr lang="en-GB" b="1" dirty="0" smtClean="0">
                <a:latin typeface="Arial" panose="020B0604020202020204" pitchFamily="34" charset="0"/>
                <a:cs typeface="Arial" panose="020B0604020202020204" pitchFamily="34" charset="0"/>
              </a:rPr>
              <a:t>.</a:t>
            </a:r>
          </a:p>
          <a:p>
            <a:endParaRPr lang="en-GB"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GB" dirty="0" smtClean="0">
                <a:latin typeface="Arial" panose="020B0604020202020204" pitchFamily="34" charset="0"/>
                <a:cs typeface="Arial" panose="020B0604020202020204" pitchFamily="34" charset="0"/>
              </a:rPr>
              <a:t>Help </a:t>
            </a:r>
            <a:r>
              <a:rPr lang="en-GB" dirty="0">
                <a:latin typeface="Arial" panose="020B0604020202020204" pitchFamily="34" charset="0"/>
                <a:cs typeface="Arial" panose="020B0604020202020204" pitchFamily="34" charset="0"/>
              </a:rPr>
              <a:t>with </a:t>
            </a:r>
            <a:r>
              <a:rPr lang="en-GB" dirty="0" smtClean="0">
                <a:latin typeface="Arial" panose="020B0604020202020204" pitchFamily="34" charset="0"/>
                <a:cs typeface="Arial" panose="020B0604020202020204" pitchFamily="34" charset="0"/>
              </a:rPr>
              <a:t>organisation-Checklists/visuals/zones</a:t>
            </a:r>
          </a:p>
          <a:p>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GB" dirty="0" smtClean="0">
                <a:latin typeface="Arial" panose="020B0604020202020204" pitchFamily="34" charset="0"/>
                <a:cs typeface="Arial" panose="020B0604020202020204" pitchFamily="34" charset="0"/>
              </a:rPr>
              <a:t>Manage triggers- keep a log.</a:t>
            </a:r>
          </a:p>
          <a:p>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GB" b="1" dirty="0" smtClean="0">
                <a:latin typeface="Arial" panose="020B0604020202020204" pitchFamily="34" charset="0"/>
                <a:cs typeface="Arial" panose="020B0604020202020204" pitchFamily="34" charset="0"/>
              </a:rPr>
              <a:t>Give LOTS of praise! </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4011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648" y="135168"/>
            <a:ext cx="9169758" cy="1280890"/>
          </a:xfrm>
        </p:spPr>
        <p:txBody>
          <a:bodyPr>
            <a:normAutofit/>
          </a:bodyPr>
          <a:lstStyle/>
          <a:p>
            <a:r>
              <a:rPr lang="en-GB" sz="2800" dirty="0" smtClean="0">
                <a:latin typeface="Arial" panose="020B0604020202020204" pitchFamily="34" charset="0"/>
                <a:cs typeface="Arial" panose="020B0604020202020204" pitchFamily="34" charset="0"/>
              </a:rPr>
              <a:t>How Parents/and Carers can support children at home?</a:t>
            </a:r>
            <a:endParaRPr lang="en-GB" sz="2800" dirty="0">
              <a:latin typeface="Arial" panose="020B0604020202020204" pitchFamily="34" charset="0"/>
              <a:cs typeface="Arial" panose="020B0604020202020204" pitchFamily="34" charset="0"/>
            </a:endParaRPr>
          </a:p>
        </p:txBody>
      </p:sp>
      <p:sp>
        <p:nvSpPr>
          <p:cNvPr id="3" name="TextBox 2"/>
          <p:cNvSpPr txBox="1"/>
          <p:nvPr/>
        </p:nvSpPr>
        <p:spPr>
          <a:xfrm>
            <a:off x="1738648" y="775613"/>
            <a:ext cx="8834907" cy="2585323"/>
          </a:xfrm>
          <a:prstGeom prst="rect">
            <a:avLst/>
          </a:prstGeom>
          <a:noFill/>
        </p:spPr>
        <p:txBody>
          <a:bodyPr wrap="square" rtlCol="0">
            <a:spAutoFit/>
          </a:bodyPr>
          <a:lstStyle/>
          <a:p>
            <a:endParaRPr lang="en-GB" dirty="0" smtClean="0"/>
          </a:p>
          <a:p>
            <a:r>
              <a:rPr lang="en-GB" b="1" dirty="0">
                <a:latin typeface="Arial" panose="020B0604020202020204" pitchFamily="34" charset="0"/>
                <a:cs typeface="Arial" panose="020B0604020202020204" pitchFamily="34" charset="0"/>
              </a:rPr>
              <a:t>How to help your child </a:t>
            </a:r>
            <a:r>
              <a:rPr lang="en-GB" b="1" dirty="0" smtClean="0">
                <a:latin typeface="Arial" panose="020B0604020202020204" pitchFamily="34" charset="0"/>
                <a:cs typeface="Arial" panose="020B0604020202020204" pitchFamily="34" charset="0"/>
              </a:rPr>
              <a:t>communicate</a:t>
            </a:r>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GB" dirty="0" smtClean="0">
                <a:latin typeface="Arial" panose="020B0604020202020204" pitchFamily="34" charset="0"/>
                <a:cs typeface="Arial" panose="020B0604020202020204" pitchFamily="34" charset="0"/>
              </a:rPr>
              <a:t>use </a:t>
            </a:r>
            <a:r>
              <a:rPr lang="en-GB" dirty="0">
                <a:latin typeface="Arial" panose="020B0604020202020204" pitchFamily="34" charset="0"/>
                <a:cs typeface="Arial" panose="020B0604020202020204" pitchFamily="34" charset="0"/>
              </a:rPr>
              <a:t>your child's name so they know you're speaking to them</a:t>
            </a:r>
          </a:p>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keep language simple and clear</a:t>
            </a:r>
          </a:p>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speak slowly and clearly</a:t>
            </a:r>
          </a:p>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use simple gestures, eye contact and pictures or symbols to support what you're saying</a:t>
            </a:r>
          </a:p>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allow extra time for your child to understand what you have </a:t>
            </a:r>
            <a:r>
              <a:rPr lang="en-GB" dirty="0" smtClean="0">
                <a:latin typeface="Arial" panose="020B0604020202020204" pitchFamily="34" charset="0"/>
                <a:cs typeface="Arial" panose="020B0604020202020204" pitchFamily="34" charset="0"/>
              </a:rPr>
              <a:t>said.</a:t>
            </a:r>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endParaRPr lang="en-GB" dirty="0"/>
          </a:p>
        </p:txBody>
      </p:sp>
      <p:sp>
        <p:nvSpPr>
          <p:cNvPr id="5" name="TextBox 4"/>
          <p:cNvSpPr txBox="1"/>
          <p:nvPr/>
        </p:nvSpPr>
        <p:spPr>
          <a:xfrm>
            <a:off x="1738648" y="3360936"/>
            <a:ext cx="9401578" cy="2308324"/>
          </a:xfrm>
          <a:prstGeom prst="rect">
            <a:avLst/>
          </a:prstGeom>
          <a:noFill/>
        </p:spPr>
        <p:txBody>
          <a:bodyPr wrap="square" rtlCol="0">
            <a:spAutoFit/>
          </a:bodyPr>
          <a:lstStyle/>
          <a:p>
            <a:r>
              <a:rPr lang="en-GB" b="1" dirty="0"/>
              <a:t>Dealing with anxiety</a:t>
            </a:r>
          </a:p>
          <a:p>
            <a:r>
              <a:rPr lang="en-GB" dirty="0">
                <a:latin typeface="Arial" panose="020B0604020202020204" pitchFamily="34" charset="0"/>
                <a:cs typeface="Arial" panose="020B0604020202020204" pitchFamily="34" charset="0"/>
              </a:rPr>
              <a:t>Try to find out why your child's feeling anxious.</a:t>
            </a:r>
          </a:p>
          <a:p>
            <a:r>
              <a:rPr lang="en-GB" dirty="0">
                <a:latin typeface="Arial" panose="020B0604020202020204" pitchFamily="34" charset="0"/>
                <a:cs typeface="Arial" panose="020B0604020202020204" pitchFamily="34" charset="0"/>
              </a:rPr>
              <a:t>It might be because of:</a:t>
            </a:r>
          </a:p>
          <a:p>
            <a:pPr marL="285750" indent="-285750">
              <a:buFont typeface="Wingdings" panose="05000000000000000000" pitchFamily="2" charset="2"/>
              <a:buChar char="v"/>
            </a:pPr>
            <a:r>
              <a:rPr lang="en-GB" b="1" dirty="0">
                <a:latin typeface="Arial" panose="020B0604020202020204" pitchFamily="34" charset="0"/>
                <a:cs typeface="Arial" panose="020B0604020202020204" pitchFamily="34" charset="0"/>
              </a:rPr>
              <a:t>a change in routine </a:t>
            </a:r>
            <a:r>
              <a:rPr lang="en-GB" dirty="0">
                <a:latin typeface="Arial" panose="020B0604020202020204" pitchFamily="34" charset="0"/>
                <a:cs typeface="Arial" panose="020B0604020202020204" pitchFamily="34" charset="0"/>
              </a:rPr>
              <a:t>– it might help to prepare your child for any </a:t>
            </a:r>
            <a:r>
              <a:rPr lang="en-GB" dirty="0" smtClean="0">
                <a:latin typeface="Arial" panose="020B0604020202020204" pitchFamily="34" charset="0"/>
                <a:cs typeface="Arial" panose="020B0604020202020204" pitchFamily="34" charset="0"/>
              </a:rPr>
              <a:t>change; change </a:t>
            </a:r>
            <a:r>
              <a:rPr lang="en-GB" dirty="0">
                <a:latin typeface="Arial" panose="020B0604020202020204" pitchFamily="34" charset="0"/>
                <a:cs typeface="Arial" panose="020B0604020202020204" pitchFamily="34" charset="0"/>
              </a:rPr>
              <a:t>of </a:t>
            </a:r>
            <a:r>
              <a:rPr lang="en-GB" dirty="0" smtClean="0">
                <a:latin typeface="Arial" panose="020B0604020202020204" pitchFamily="34" charset="0"/>
                <a:cs typeface="Arial" panose="020B0604020202020204" pitchFamily="34" charset="0"/>
              </a:rPr>
              <a:t>class, school trip (</a:t>
            </a:r>
            <a:r>
              <a:rPr lang="en-GB" dirty="0" smtClean="0">
                <a:solidFill>
                  <a:srgbClr val="7030A0"/>
                </a:solidFill>
                <a:latin typeface="Arial" panose="020B0604020202020204" pitchFamily="34" charset="0"/>
                <a:cs typeface="Arial" panose="020B0604020202020204" pitchFamily="34" charset="0"/>
              </a:rPr>
              <a:t>Social Stories</a:t>
            </a:r>
            <a:r>
              <a:rPr lang="en-GB"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v"/>
            </a:pPr>
            <a:r>
              <a:rPr lang="en-GB" dirty="0" smtClean="0">
                <a:latin typeface="Arial" panose="020B0604020202020204" pitchFamily="34" charset="0"/>
                <a:cs typeface="Arial" panose="020B0604020202020204" pitchFamily="34" charset="0"/>
              </a:rPr>
              <a:t>a </a:t>
            </a:r>
            <a:r>
              <a:rPr lang="en-GB" dirty="0">
                <a:latin typeface="Arial" panose="020B0604020202020204" pitchFamily="34" charset="0"/>
                <a:cs typeface="Arial" panose="020B0604020202020204" pitchFamily="34" charset="0"/>
              </a:rPr>
              <a:t>noisy or brightly coloured place – it might help to take your child to a calmer </a:t>
            </a:r>
            <a:r>
              <a:rPr lang="en-GB" dirty="0" smtClean="0">
                <a:latin typeface="Arial" panose="020B0604020202020204" pitchFamily="34" charset="0"/>
                <a:cs typeface="Arial" panose="020B0604020202020204" pitchFamily="34" charset="0"/>
              </a:rPr>
              <a:t>place,</a:t>
            </a:r>
          </a:p>
          <a:p>
            <a:pPr marL="285750" indent="-285750">
              <a:buFont typeface="Wingdings" panose="05000000000000000000" pitchFamily="2" charset="2"/>
              <a:buChar char="v"/>
            </a:pPr>
            <a:r>
              <a:rPr lang="en-GB" dirty="0" smtClean="0">
                <a:latin typeface="Arial" panose="020B0604020202020204" pitchFamily="34" charset="0"/>
                <a:cs typeface="Arial" panose="020B0604020202020204" pitchFamily="34" charset="0"/>
              </a:rPr>
              <a:t>difficulty </a:t>
            </a:r>
            <a:r>
              <a:rPr lang="en-GB" dirty="0">
                <a:latin typeface="Arial" panose="020B0604020202020204" pitchFamily="34" charset="0"/>
                <a:cs typeface="Arial" panose="020B0604020202020204" pitchFamily="34" charset="0"/>
              </a:rPr>
              <a:t>identifying, understanding or managing their </a:t>
            </a:r>
            <a:r>
              <a:rPr lang="en-GB" dirty="0" smtClean="0">
                <a:latin typeface="Arial" panose="020B0604020202020204" pitchFamily="34" charset="0"/>
                <a:cs typeface="Arial" panose="020B0604020202020204" pitchFamily="34" charset="0"/>
              </a:rPr>
              <a:t>feelings (</a:t>
            </a:r>
            <a:r>
              <a:rPr lang="en-GB" dirty="0" smtClean="0">
                <a:solidFill>
                  <a:srgbClr val="0070C0"/>
                </a:solidFill>
                <a:latin typeface="Arial" panose="020B0604020202020204" pitchFamily="34" charset="0"/>
                <a:cs typeface="Arial" panose="020B0604020202020204" pitchFamily="34" charset="0"/>
              </a:rPr>
              <a:t>Zones of Regulation</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11080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542" y="881688"/>
            <a:ext cx="8911687" cy="1488025"/>
          </a:xfrm>
        </p:spPr>
        <p:txBody>
          <a:bodyPr>
            <a:noAutofit/>
          </a:bodyPr>
          <a:lstStyle/>
          <a:p>
            <a:r>
              <a:rPr lang="en-GB" sz="1800" b="1" dirty="0" smtClean="0">
                <a:solidFill>
                  <a:schemeClr val="tx1"/>
                </a:solidFill>
                <a:latin typeface="Arial" panose="020B0604020202020204" pitchFamily="34" charset="0"/>
                <a:cs typeface="Arial" panose="020B0604020202020204" pitchFamily="34" charset="0"/>
              </a:rPr>
              <a:t>Eating difficulties</a:t>
            </a:r>
            <a:br>
              <a:rPr lang="en-GB" sz="1800" b="1" dirty="0" smtClean="0">
                <a:solidFill>
                  <a:schemeClr val="tx1"/>
                </a:solidFill>
                <a:latin typeface="Arial" panose="020B0604020202020204" pitchFamily="34" charset="0"/>
                <a:cs typeface="Arial" panose="020B0604020202020204" pitchFamily="34" charset="0"/>
              </a:rPr>
            </a:br>
            <a:r>
              <a:rPr lang="en-GB" sz="1800" b="1" dirty="0">
                <a:solidFill>
                  <a:schemeClr val="tx1"/>
                </a:solidFill>
                <a:latin typeface="Arial" panose="020B0604020202020204" pitchFamily="34" charset="0"/>
                <a:cs typeface="Arial" panose="020B0604020202020204" pitchFamily="34" charset="0"/>
              </a:rPr>
              <a:t/>
            </a:r>
            <a:br>
              <a:rPr lang="en-GB" sz="1800" b="1" dirty="0">
                <a:solidFill>
                  <a:schemeClr val="tx1"/>
                </a:solidFill>
                <a:latin typeface="Arial" panose="020B0604020202020204" pitchFamily="34" charset="0"/>
                <a:cs typeface="Arial" panose="020B0604020202020204" pitchFamily="34" charset="0"/>
              </a:rPr>
            </a:br>
            <a:r>
              <a:rPr lang="en-GB" sz="1800" dirty="0" smtClean="0">
                <a:solidFill>
                  <a:schemeClr val="tx1"/>
                </a:solidFill>
                <a:latin typeface="Arial" panose="020B0604020202020204" pitchFamily="34" charset="0"/>
                <a:cs typeface="Arial" panose="020B0604020202020204" pitchFamily="34" charset="0"/>
              </a:rPr>
              <a:t>It’s important for all children to eat a healthy balanced diet, however often children with ASD/ADHD can be "fussy eaters“ due to their sensory differences.</a:t>
            </a:r>
            <a:r>
              <a:rPr lang="en-GB" sz="1800" dirty="0">
                <a:solidFill>
                  <a:schemeClr val="tx1"/>
                </a:solidFill>
                <a:latin typeface="Arial" panose="020B0604020202020204" pitchFamily="34" charset="0"/>
                <a:cs typeface="Arial" panose="020B0604020202020204" pitchFamily="34" charset="0"/>
              </a:rPr>
              <a:t/>
            </a:r>
            <a:br>
              <a:rPr lang="en-GB" sz="1800" dirty="0">
                <a:solidFill>
                  <a:schemeClr val="tx1"/>
                </a:solidFill>
                <a:latin typeface="Arial" panose="020B0604020202020204" pitchFamily="34" charset="0"/>
                <a:cs typeface="Arial" panose="020B0604020202020204" pitchFamily="34" charset="0"/>
              </a:rPr>
            </a:br>
            <a:r>
              <a:rPr lang="en-GB" sz="1800" b="1" dirty="0" smtClean="0">
                <a:solidFill>
                  <a:schemeClr val="tx1"/>
                </a:solidFill>
                <a:latin typeface="Arial" panose="020B0604020202020204" pitchFamily="34" charset="0"/>
                <a:cs typeface="Arial" panose="020B0604020202020204" pitchFamily="34" charset="0"/>
              </a:rPr>
              <a:t>They </a:t>
            </a:r>
            <a:r>
              <a:rPr lang="en-GB" sz="1800" b="1" dirty="0">
                <a:solidFill>
                  <a:schemeClr val="tx1"/>
                </a:solidFill>
                <a:latin typeface="Arial" panose="020B0604020202020204" pitchFamily="34" charset="0"/>
                <a:cs typeface="Arial" panose="020B0604020202020204" pitchFamily="34" charset="0"/>
              </a:rPr>
              <a:t>may:</a:t>
            </a:r>
            <a:br>
              <a:rPr lang="en-GB" sz="1800" b="1" dirty="0">
                <a:solidFill>
                  <a:schemeClr val="tx1"/>
                </a:solidFill>
                <a:latin typeface="Arial" panose="020B0604020202020204" pitchFamily="34" charset="0"/>
                <a:cs typeface="Arial" panose="020B0604020202020204" pitchFamily="34" charset="0"/>
              </a:rPr>
            </a:br>
            <a:r>
              <a:rPr lang="en-GB" sz="1800" dirty="0">
                <a:solidFill>
                  <a:schemeClr val="tx1"/>
                </a:solidFill>
                <a:latin typeface="Arial" panose="020B0604020202020204" pitchFamily="34" charset="0"/>
                <a:cs typeface="Arial" panose="020B0604020202020204" pitchFamily="34" charset="0"/>
              </a:rPr>
              <a:t/>
            </a:r>
            <a:br>
              <a:rPr lang="en-GB" sz="1800" dirty="0">
                <a:solidFill>
                  <a:schemeClr val="tx1"/>
                </a:solidFill>
                <a:latin typeface="Arial" panose="020B0604020202020204" pitchFamily="34" charset="0"/>
                <a:cs typeface="Arial" panose="020B0604020202020204" pitchFamily="34" charset="0"/>
              </a:rPr>
            </a:br>
            <a:endParaRPr lang="en-GB" sz="180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688542" y="256435"/>
            <a:ext cx="7786106" cy="461665"/>
          </a:xfrm>
          <a:prstGeom prst="rect">
            <a:avLst/>
          </a:prstGeom>
        </p:spPr>
        <p:txBody>
          <a:bodyPr wrap="none">
            <a:spAutoFit/>
          </a:bodyPr>
          <a:lstStyle/>
          <a:p>
            <a:r>
              <a:rPr lang="en-GB" sz="2400" dirty="0">
                <a:solidFill>
                  <a:srgbClr val="0070C0"/>
                </a:solidFill>
                <a:latin typeface="Arial" panose="020B0604020202020204" pitchFamily="34" charset="0"/>
                <a:cs typeface="Arial" panose="020B0604020202020204" pitchFamily="34" charset="0"/>
              </a:rPr>
              <a:t>How Parents/and Carers can support children at home?</a:t>
            </a:r>
            <a:endParaRPr lang="en-GB" sz="2400" dirty="0">
              <a:solidFill>
                <a:srgbClr val="0070C0"/>
              </a:solidFill>
            </a:endParaRPr>
          </a:p>
        </p:txBody>
      </p:sp>
      <p:sp>
        <p:nvSpPr>
          <p:cNvPr id="4" name="TextBox 3"/>
          <p:cNvSpPr txBox="1"/>
          <p:nvPr/>
        </p:nvSpPr>
        <p:spPr>
          <a:xfrm>
            <a:off x="1688541" y="5812309"/>
            <a:ext cx="8744755" cy="646331"/>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latin typeface="Arial" panose="020B0604020202020204" pitchFamily="34" charset="0"/>
                <a:cs typeface="Arial" panose="020B0604020202020204" pitchFamily="34" charset="0"/>
              </a:rPr>
              <a:t>Speak </a:t>
            </a:r>
            <a:r>
              <a:rPr lang="en-GB" dirty="0">
                <a:latin typeface="Arial" panose="020B0604020202020204" pitchFamily="34" charset="0"/>
                <a:cs typeface="Arial" panose="020B0604020202020204" pitchFamily="34" charset="0"/>
              </a:rPr>
              <a:t>to a GP </a:t>
            </a:r>
            <a:r>
              <a:rPr lang="en-GB" dirty="0" smtClean="0">
                <a:latin typeface="Arial" panose="020B0604020202020204" pitchFamily="34" charset="0"/>
                <a:cs typeface="Arial" panose="020B0604020202020204" pitchFamily="34" charset="0"/>
              </a:rPr>
              <a:t>about </a:t>
            </a:r>
            <a:r>
              <a:rPr lang="en-GB" dirty="0">
                <a:latin typeface="Arial" panose="020B0604020202020204" pitchFamily="34" charset="0"/>
                <a:cs typeface="Arial" panose="020B0604020202020204" pitchFamily="34" charset="0"/>
              </a:rPr>
              <a:t>any problems your child's having with eating.</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hlinkClick r:id="rId2"/>
              </a:rPr>
              <a:t>The National Autistic Society has more about how to help with eating problems</a:t>
            </a:r>
            <a:endParaRPr lang="en-GB" dirty="0"/>
          </a:p>
        </p:txBody>
      </p:sp>
      <p:sp>
        <p:nvSpPr>
          <p:cNvPr id="5" name="TextBox 4"/>
          <p:cNvSpPr txBox="1"/>
          <p:nvPr/>
        </p:nvSpPr>
        <p:spPr>
          <a:xfrm>
            <a:off x="1688541" y="2370384"/>
            <a:ext cx="8744755"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only want to eat foods of a certain colour or texture</a:t>
            </a:r>
            <a:endParaRPr lang="en-GB" dirty="0"/>
          </a:p>
        </p:txBody>
      </p:sp>
      <p:sp>
        <p:nvSpPr>
          <p:cNvPr id="6" name="TextBox 5"/>
          <p:cNvSpPr txBox="1"/>
          <p:nvPr/>
        </p:nvSpPr>
        <p:spPr>
          <a:xfrm>
            <a:off x="1716478" y="2756729"/>
            <a:ext cx="5962918"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not eat enough or eat too </a:t>
            </a:r>
            <a:r>
              <a:rPr lang="en-GB" dirty="0" smtClean="0">
                <a:latin typeface="Arial" panose="020B0604020202020204" pitchFamily="34" charset="0"/>
                <a:cs typeface="Arial" panose="020B0604020202020204" pitchFamily="34" charset="0"/>
              </a:rPr>
              <a:t>much</a:t>
            </a:r>
            <a:endParaRPr lang="en-GB" dirty="0"/>
          </a:p>
        </p:txBody>
      </p:sp>
      <p:sp>
        <p:nvSpPr>
          <p:cNvPr id="7" name="TextBox 6"/>
          <p:cNvSpPr txBox="1"/>
          <p:nvPr/>
        </p:nvSpPr>
        <p:spPr>
          <a:xfrm>
            <a:off x="1716478" y="3229183"/>
            <a:ext cx="5615189"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eat things which are not food (called pica</a:t>
            </a:r>
            <a:r>
              <a:rPr lang="en-GB" dirty="0" smtClean="0">
                <a:latin typeface="Arial" panose="020B0604020202020204" pitchFamily="34" charset="0"/>
                <a:cs typeface="Arial" panose="020B0604020202020204" pitchFamily="34" charset="0"/>
              </a:rPr>
              <a:t>)</a:t>
            </a:r>
            <a:endParaRPr lang="en-GB" dirty="0"/>
          </a:p>
        </p:txBody>
      </p:sp>
      <p:sp>
        <p:nvSpPr>
          <p:cNvPr id="8" name="TextBox 7"/>
          <p:cNvSpPr txBox="1"/>
          <p:nvPr/>
        </p:nvSpPr>
        <p:spPr>
          <a:xfrm>
            <a:off x="1716478" y="3632361"/>
            <a:ext cx="5822659"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have problems with coughing or choking while </a:t>
            </a:r>
            <a:r>
              <a:rPr lang="en-GB" dirty="0" smtClean="0">
                <a:latin typeface="Arial" panose="020B0604020202020204" pitchFamily="34" charset="0"/>
                <a:cs typeface="Arial" panose="020B0604020202020204" pitchFamily="34" charset="0"/>
              </a:rPr>
              <a:t>eating</a:t>
            </a:r>
            <a:endParaRPr lang="en-GB" dirty="0"/>
          </a:p>
        </p:txBody>
      </p:sp>
      <p:sp>
        <p:nvSpPr>
          <p:cNvPr id="9" name="TextBox 8"/>
          <p:cNvSpPr txBox="1"/>
          <p:nvPr/>
        </p:nvSpPr>
        <p:spPr>
          <a:xfrm>
            <a:off x="1716478" y="4299832"/>
            <a:ext cx="7865404" cy="646331"/>
          </a:xfrm>
          <a:prstGeom prst="rect">
            <a:avLst/>
          </a:prstGeom>
          <a:noFill/>
        </p:spPr>
        <p:txBody>
          <a:bodyPr wrap="square" rtlCol="0">
            <a:spAutoFit/>
          </a:bodyPr>
          <a:lstStyle/>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be constipated, so they feel full even when they have not eaten much food</a:t>
            </a:r>
            <a:endParaRPr lang="en-GB" dirty="0"/>
          </a:p>
        </p:txBody>
      </p:sp>
      <p:sp>
        <p:nvSpPr>
          <p:cNvPr id="10" name="TextBox 9"/>
          <p:cNvSpPr txBox="1"/>
          <p:nvPr/>
        </p:nvSpPr>
        <p:spPr>
          <a:xfrm>
            <a:off x="1688541" y="5045829"/>
            <a:ext cx="9362941" cy="646331"/>
          </a:xfrm>
          <a:prstGeom prst="rect">
            <a:avLst/>
          </a:prstGeom>
          <a:noFill/>
        </p:spPr>
        <p:txBody>
          <a:bodyPr wrap="square" rtlCol="0">
            <a:spAutoFit/>
          </a:bodyPr>
          <a:lstStyle/>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It may help to keep a food diary, including what, where and when your child eats. This can help you notice any common issues your child has</a:t>
            </a:r>
            <a:r>
              <a:rPr lang="en-GB" dirty="0" smtClean="0">
                <a:latin typeface="Arial" panose="020B0604020202020204" pitchFamily="34" charset="0"/>
                <a:cs typeface="Arial" panose="020B0604020202020204" pitchFamily="34" charset="0"/>
              </a:rPr>
              <a:t>.</a:t>
            </a:r>
            <a:endParaRPr lang="en-GB" dirty="0"/>
          </a:p>
        </p:txBody>
      </p:sp>
    </p:spTree>
    <p:extLst>
      <p:ext uri="{BB962C8B-B14F-4D97-AF65-F5344CB8AC3E}">
        <p14:creationId xmlns:p14="http://schemas.microsoft.com/office/powerpoint/2010/main" val="268588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1674254" y="1203658"/>
            <a:ext cx="8911687" cy="2585323"/>
          </a:xfrm>
          <a:prstGeom prst="rect">
            <a:avLst/>
          </a:prstGeom>
          <a:noFill/>
        </p:spPr>
        <p:txBody>
          <a:bodyPr wrap="square" rtlCol="0">
            <a:spAutoFit/>
          </a:bodyPr>
          <a:lstStyle/>
          <a:p>
            <a:r>
              <a:rPr lang="en-GB" sz="1800" b="1" dirty="0">
                <a:solidFill>
                  <a:schemeClr val="tx1"/>
                </a:solidFill>
                <a:latin typeface="Arial" panose="020B0604020202020204" pitchFamily="34" charset="0"/>
                <a:cs typeface="Arial" panose="020B0604020202020204" pitchFamily="34" charset="0"/>
              </a:rPr>
              <a:t>Friendships and </a:t>
            </a:r>
            <a:r>
              <a:rPr lang="en-GB" sz="1800" b="1" dirty="0" smtClean="0">
                <a:solidFill>
                  <a:schemeClr val="tx1"/>
                </a:solidFill>
                <a:latin typeface="Arial" panose="020B0604020202020204" pitchFamily="34" charset="0"/>
                <a:cs typeface="Arial" panose="020B0604020202020204" pitchFamily="34" charset="0"/>
              </a:rPr>
              <a:t>socialising:</a:t>
            </a:r>
            <a:br>
              <a:rPr lang="en-GB" sz="1800" b="1" dirty="0" smtClean="0">
                <a:solidFill>
                  <a:schemeClr val="tx1"/>
                </a:solidFill>
                <a:latin typeface="Arial" panose="020B0604020202020204" pitchFamily="34" charset="0"/>
                <a:cs typeface="Arial" panose="020B0604020202020204" pitchFamily="34" charset="0"/>
              </a:rPr>
            </a:br>
            <a:endParaRPr lang="en-GB" sz="1800" b="1" dirty="0" smtClean="0">
              <a:solidFill>
                <a:schemeClr val="tx1"/>
              </a:solidFill>
              <a:latin typeface="Arial" panose="020B0604020202020204" pitchFamily="34" charset="0"/>
              <a:cs typeface="Arial" panose="020B0604020202020204" pitchFamily="34" charset="0"/>
            </a:endParaRPr>
          </a:p>
          <a:p>
            <a:r>
              <a:rPr lang="en-GB" sz="1800" dirty="0">
                <a:solidFill>
                  <a:schemeClr val="tx1"/>
                </a:solidFill>
                <a:latin typeface="Arial" panose="020B0604020202020204" pitchFamily="34" charset="0"/>
                <a:cs typeface="Arial" panose="020B0604020202020204" pitchFamily="34" charset="0"/>
              </a:rPr>
              <a:t>Try not to force your child into social situations if they're OK being on their </a:t>
            </a:r>
            <a:r>
              <a:rPr lang="en-GB" sz="1800" dirty="0" smtClean="0">
                <a:solidFill>
                  <a:schemeClr val="tx1"/>
                </a:solidFill>
                <a:latin typeface="Arial" panose="020B0604020202020204" pitchFamily="34" charset="0"/>
                <a:cs typeface="Arial" panose="020B0604020202020204" pitchFamily="34" charset="0"/>
              </a:rPr>
              <a:t>own.</a:t>
            </a:r>
          </a:p>
          <a:p>
            <a:endParaRPr lang="en-GB" sz="1800" dirty="0">
              <a:solidFill>
                <a:schemeClr val="tx1"/>
              </a:solidFill>
              <a:latin typeface="Arial" panose="020B0604020202020204" pitchFamily="34" charset="0"/>
              <a:cs typeface="Arial" panose="020B0604020202020204" pitchFamily="34" charset="0"/>
            </a:endParaRPr>
          </a:p>
          <a:p>
            <a:r>
              <a:rPr lang="en-GB" sz="1800" dirty="0" smtClean="0">
                <a:solidFill>
                  <a:schemeClr val="tx1"/>
                </a:solidFill>
                <a:latin typeface="Arial" panose="020B0604020202020204" pitchFamily="34" charset="0"/>
                <a:cs typeface="Arial" panose="020B0604020202020204" pitchFamily="34" charset="0"/>
              </a:rPr>
              <a:t>Speak to </a:t>
            </a:r>
            <a:r>
              <a:rPr lang="en-GB" sz="1800" dirty="0">
                <a:solidFill>
                  <a:schemeClr val="tx1"/>
                </a:solidFill>
                <a:latin typeface="Arial" panose="020B0604020202020204" pitchFamily="34" charset="0"/>
                <a:cs typeface="Arial" panose="020B0604020202020204" pitchFamily="34" charset="0"/>
              </a:rPr>
              <a:t>your </a:t>
            </a:r>
            <a:r>
              <a:rPr lang="en-GB" sz="1800" dirty="0" smtClean="0">
                <a:solidFill>
                  <a:schemeClr val="tx1"/>
                </a:solidFill>
                <a:latin typeface="Arial" panose="020B0604020202020204" pitchFamily="34" charset="0"/>
                <a:cs typeface="Arial" panose="020B0604020202020204" pitchFamily="34" charset="0"/>
              </a:rPr>
              <a:t>child's Class Teacher/</a:t>
            </a:r>
            <a:r>
              <a:rPr lang="en-GB" sz="1800" dirty="0" err="1" smtClean="0">
                <a:solidFill>
                  <a:schemeClr val="tx1"/>
                </a:solidFill>
                <a:latin typeface="Arial" panose="020B0604020202020204" pitchFamily="34" charset="0"/>
                <a:cs typeface="Arial" panose="020B0604020202020204" pitchFamily="34" charset="0"/>
              </a:rPr>
              <a:t>SENDCo</a:t>
            </a:r>
            <a:r>
              <a:rPr lang="en-GB" sz="1800" dirty="0" smtClean="0">
                <a:solidFill>
                  <a:schemeClr val="tx1"/>
                </a:solidFill>
                <a:latin typeface="Arial" panose="020B0604020202020204" pitchFamily="34" charset="0"/>
                <a:cs typeface="Arial" panose="020B0604020202020204" pitchFamily="34" charset="0"/>
              </a:rPr>
              <a:t/>
            </a:r>
            <a:br>
              <a:rPr lang="en-GB" sz="1800" dirty="0" smtClean="0">
                <a:solidFill>
                  <a:schemeClr val="tx1"/>
                </a:solidFill>
                <a:latin typeface="Arial" panose="020B0604020202020204" pitchFamily="34" charset="0"/>
                <a:cs typeface="Arial" panose="020B0604020202020204" pitchFamily="34" charset="0"/>
              </a:rPr>
            </a:br>
            <a:endParaRPr lang="en-GB" sz="1800" b="1" dirty="0" smtClean="0">
              <a:solidFill>
                <a:schemeClr val="tx1"/>
              </a:solidFill>
              <a:latin typeface="Arial" panose="020B0604020202020204" pitchFamily="34" charset="0"/>
              <a:cs typeface="Arial" panose="020B0604020202020204" pitchFamily="34" charset="0"/>
            </a:endParaRPr>
          </a:p>
          <a:p>
            <a:r>
              <a:rPr lang="en-GB" sz="1800" dirty="0">
                <a:solidFill>
                  <a:schemeClr val="tx1"/>
                </a:solidFill>
                <a:latin typeface="Arial" panose="020B0604020202020204" pitchFamily="34" charset="0"/>
                <a:cs typeface="Arial" panose="020B0604020202020204" pitchFamily="34" charset="0"/>
              </a:rPr>
              <a:t>R</a:t>
            </a:r>
            <a:r>
              <a:rPr lang="en-GB" sz="1800" dirty="0" smtClean="0">
                <a:solidFill>
                  <a:schemeClr val="tx1"/>
                </a:solidFill>
                <a:latin typeface="Arial" panose="020B0604020202020204" pitchFamily="34" charset="0"/>
                <a:cs typeface="Arial" panose="020B0604020202020204" pitchFamily="34" charset="0"/>
              </a:rPr>
              <a:t>ead </a:t>
            </a:r>
            <a:r>
              <a:rPr lang="en-GB" sz="1800" dirty="0">
                <a:solidFill>
                  <a:schemeClr val="tx1"/>
                </a:solidFill>
                <a:latin typeface="Arial" panose="020B0604020202020204" pitchFamily="34" charset="0"/>
                <a:cs typeface="Arial" panose="020B0604020202020204" pitchFamily="34" charset="0"/>
              </a:rPr>
              <a:t>more </a:t>
            </a:r>
            <a:r>
              <a:rPr lang="en-GB" sz="1800" dirty="0">
                <a:solidFill>
                  <a:schemeClr val="tx1"/>
                </a:solidFill>
                <a:latin typeface="Arial" panose="020B0604020202020204" pitchFamily="34" charset="0"/>
                <a:cs typeface="Arial" panose="020B0604020202020204" pitchFamily="34" charset="0"/>
                <a:hlinkClick r:id="rId2"/>
              </a:rPr>
              <a:t>advice about making friends from the National Autistic Society</a:t>
            </a:r>
            <a:endParaRPr lang="en-GB" sz="1800" dirty="0">
              <a:solidFill>
                <a:schemeClr val="tx1"/>
              </a:solidFill>
              <a:latin typeface="Arial" panose="020B0604020202020204" pitchFamily="34" charset="0"/>
              <a:cs typeface="Arial" panose="020B0604020202020204" pitchFamily="34" charset="0"/>
            </a:endParaRPr>
          </a:p>
          <a:p>
            <a:endParaRPr lang="en-GB" sz="1800" b="1" dirty="0">
              <a:solidFill>
                <a:schemeClr val="tx1"/>
              </a:solidFill>
              <a:latin typeface="Arial" panose="020B0604020202020204" pitchFamily="34" charset="0"/>
              <a:cs typeface="Arial" panose="020B0604020202020204" pitchFamily="34" charset="0"/>
            </a:endParaRPr>
          </a:p>
          <a:p>
            <a:r>
              <a:rPr lang="en-GB" sz="1800" dirty="0" smtClean="0">
                <a:solidFill>
                  <a:schemeClr val="tx1"/>
                </a:solidFill>
                <a:latin typeface="Arial" panose="020B0604020202020204" pitchFamily="34" charset="0"/>
                <a:cs typeface="Arial" panose="020B0604020202020204" pitchFamily="34" charset="0"/>
              </a:rPr>
              <a:t>Try not to </a:t>
            </a:r>
            <a:r>
              <a:rPr lang="en-GB" sz="1800" dirty="0">
                <a:solidFill>
                  <a:schemeClr val="tx1"/>
                </a:solidFill>
                <a:latin typeface="Arial" panose="020B0604020202020204" pitchFamily="34" charset="0"/>
                <a:cs typeface="Arial" panose="020B0604020202020204" pitchFamily="34" charset="0"/>
              </a:rPr>
              <a:t>put pressure on your child – learning social skills takes </a:t>
            </a:r>
            <a:r>
              <a:rPr lang="en-GB" sz="1800" dirty="0" smtClean="0">
                <a:solidFill>
                  <a:schemeClr val="tx1"/>
                </a:solidFill>
                <a:latin typeface="Arial" panose="020B0604020202020204" pitchFamily="34" charset="0"/>
                <a:cs typeface="Arial" panose="020B0604020202020204" pitchFamily="34" charset="0"/>
              </a:rPr>
              <a:t>time</a:t>
            </a:r>
          </a:p>
        </p:txBody>
      </p:sp>
      <p:sp>
        <p:nvSpPr>
          <p:cNvPr id="5" name="TextBox 4"/>
          <p:cNvSpPr txBox="1"/>
          <p:nvPr/>
        </p:nvSpPr>
        <p:spPr>
          <a:xfrm>
            <a:off x="1674254" y="540913"/>
            <a:ext cx="9018988" cy="461665"/>
          </a:xfrm>
          <a:prstGeom prst="rect">
            <a:avLst/>
          </a:prstGeom>
          <a:noFill/>
        </p:spPr>
        <p:txBody>
          <a:bodyPr wrap="square" rtlCol="0">
            <a:spAutoFit/>
          </a:bodyPr>
          <a:lstStyle/>
          <a:p>
            <a:r>
              <a:rPr lang="en-GB" sz="2400" b="1" dirty="0">
                <a:solidFill>
                  <a:srgbClr val="0070C0"/>
                </a:solidFill>
                <a:latin typeface="Arial" panose="020B0604020202020204" pitchFamily="34" charset="0"/>
                <a:cs typeface="Arial" panose="020B0604020202020204" pitchFamily="34" charset="0"/>
              </a:rPr>
              <a:t>How Parents/and Carers can support children at home</a:t>
            </a:r>
            <a:r>
              <a:rPr lang="en-GB" sz="2400" b="1" dirty="0" smtClean="0">
                <a:solidFill>
                  <a:srgbClr val="0070C0"/>
                </a:solidFill>
                <a:latin typeface="Arial" panose="020B0604020202020204" pitchFamily="34" charset="0"/>
                <a:cs typeface="Arial" panose="020B0604020202020204" pitchFamily="34" charset="0"/>
              </a:rPr>
              <a:t>?</a:t>
            </a:r>
            <a:endParaRPr lang="en-GB"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504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3194" y="4938532"/>
            <a:ext cx="9443991" cy="1616814"/>
          </a:xfrm>
        </p:spPr>
        <p:txBody>
          <a:bodyPr>
            <a:normAutofit fontScale="90000"/>
          </a:bodyPr>
          <a:lstStyle/>
          <a:p>
            <a:r>
              <a:rPr lang="en-GB" sz="2000" b="1" dirty="0">
                <a:solidFill>
                  <a:schemeClr val="tx1"/>
                </a:solidFill>
                <a:latin typeface="Arial" panose="020B0604020202020204" pitchFamily="34" charset="0"/>
                <a:cs typeface="Arial" panose="020B0604020202020204" pitchFamily="34" charset="0"/>
              </a:rPr>
              <a:t>Staying healthy</a:t>
            </a:r>
            <a:br>
              <a:rPr lang="en-GB" sz="2000" b="1" dirty="0">
                <a:solidFill>
                  <a:schemeClr val="tx1"/>
                </a:solidFill>
                <a:latin typeface="Arial" panose="020B0604020202020204" pitchFamily="34" charset="0"/>
                <a:cs typeface="Arial" panose="020B0604020202020204" pitchFamily="34" charset="0"/>
              </a:rPr>
            </a:br>
            <a:r>
              <a:rPr lang="en-GB" sz="2000" dirty="0">
                <a:solidFill>
                  <a:schemeClr val="tx1"/>
                </a:solidFill>
                <a:latin typeface="Arial" panose="020B0604020202020204" pitchFamily="34" charset="0"/>
                <a:cs typeface="Arial" panose="020B0604020202020204" pitchFamily="34" charset="0"/>
              </a:rPr>
              <a:t>It's important that your child has regular check-ups with the:</a:t>
            </a:r>
            <a:br>
              <a:rPr lang="en-GB" sz="2000" dirty="0">
                <a:solidFill>
                  <a:schemeClr val="tx1"/>
                </a:solidFill>
                <a:latin typeface="Arial" panose="020B0604020202020204" pitchFamily="34" charset="0"/>
                <a:cs typeface="Arial" panose="020B0604020202020204" pitchFamily="34" charset="0"/>
              </a:rPr>
            </a:br>
            <a:r>
              <a:rPr lang="en-GB" sz="2000" dirty="0">
                <a:solidFill>
                  <a:schemeClr val="tx1"/>
                </a:solidFill>
                <a:latin typeface="Arial" panose="020B0604020202020204" pitchFamily="34" charset="0"/>
                <a:cs typeface="Arial" panose="020B0604020202020204" pitchFamily="34" charset="0"/>
              </a:rPr>
              <a:t>dentist</a:t>
            </a:r>
            <a:br>
              <a:rPr lang="en-GB" sz="2000" dirty="0">
                <a:solidFill>
                  <a:schemeClr val="tx1"/>
                </a:solidFill>
                <a:latin typeface="Arial" panose="020B0604020202020204" pitchFamily="34" charset="0"/>
                <a:cs typeface="Arial" panose="020B0604020202020204" pitchFamily="34" charset="0"/>
              </a:rPr>
            </a:br>
            <a:r>
              <a:rPr lang="en-GB" sz="2000" dirty="0">
                <a:solidFill>
                  <a:schemeClr val="tx1"/>
                </a:solidFill>
                <a:latin typeface="Arial" panose="020B0604020202020204" pitchFamily="34" charset="0"/>
                <a:cs typeface="Arial" panose="020B0604020202020204" pitchFamily="34" charset="0"/>
              </a:rPr>
              <a:t>optician</a:t>
            </a:r>
            <a:br>
              <a:rPr lang="en-GB" sz="2000" dirty="0">
                <a:solidFill>
                  <a:schemeClr val="tx1"/>
                </a:solidFill>
                <a:latin typeface="Arial" panose="020B0604020202020204" pitchFamily="34" charset="0"/>
                <a:cs typeface="Arial" panose="020B0604020202020204" pitchFamily="34" charset="0"/>
              </a:rPr>
            </a:br>
            <a:r>
              <a:rPr lang="en-GB" sz="2000" dirty="0">
                <a:solidFill>
                  <a:schemeClr val="tx1"/>
                </a:solidFill>
                <a:latin typeface="Arial" panose="020B0604020202020204" pitchFamily="34" charset="0"/>
                <a:cs typeface="Arial" panose="020B0604020202020204" pitchFamily="34" charset="0"/>
              </a:rPr>
              <a:t>doctors treating any other conditions your child has</a:t>
            </a:r>
            <a:r>
              <a:rPr lang="en-GB" dirty="0"/>
              <a:t/>
            </a:r>
            <a:br>
              <a:rPr lang="en-GB" dirty="0"/>
            </a:br>
            <a:endParaRPr lang="en-GB" dirty="0"/>
          </a:p>
        </p:txBody>
      </p:sp>
      <p:sp>
        <p:nvSpPr>
          <p:cNvPr id="3" name="TextBox 2"/>
          <p:cNvSpPr txBox="1"/>
          <p:nvPr/>
        </p:nvSpPr>
        <p:spPr>
          <a:xfrm>
            <a:off x="1893194" y="785611"/>
            <a:ext cx="9594761" cy="1754326"/>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Difficulty Sleeping: </a:t>
            </a:r>
          </a:p>
          <a:p>
            <a:r>
              <a:rPr lang="en-GB" dirty="0" smtClean="0">
                <a:latin typeface="Arial" panose="020B0604020202020204" pitchFamily="34" charset="0"/>
                <a:cs typeface="Arial" panose="020B0604020202020204" pitchFamily="34" charset="0"/>
              </a:rPr>
              <a:t>This </a:t>
            </a:r>
            <a:r>
              <a:rPr lang="en-GB" dirty="0">
                <a:latin typeface="Arial" panose="020B0604020202020204" pitchFamily="34" charset="0"/>
                <a:cs typeface="Arial" panose="020B0604020202020204" pitchFamily="34" charset="0"/>
              </a:rPr>
              <a:t>may be because of:</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anxiety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sensitivity to the light from smartphones or tablets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problems with the sleep hormone melatonin</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issues such as hyperactivity or a health condition that affects </a:t>
            </a:r>
            <a:r>
              <a:rPr lang="en-GB" dirty="0" smtClean="0">
                <a:latin typeface="Arial" panose="020B0604020202020204" pitchFamily="34" charset="0"/>
                <a:cs typeface="Arial" panose="020B0604020202020204" pitchFamily="34" charset="0"/>
              </a:rPr>
              <a:t>sleep</a:t>
            </a:r>
          </a:p>
        </p:txBody>
      </p:sp>
      <p:sp>
        <p:nvSpPr>
          <p:cNvPr id="4" name="TextBox 3"/>
          <p:cNvSpPr txBox="1"/>
          <p:nvPr/>
        </p:nvSpPr>
        <p:spPr>
          <a:xfrm>
            <a:off x="1893194" y="103031"/>
            <a:ext cx="9594761" cy="707886"/>
          </a:xfrm>
          <a:prstGeom prst="rect">
            <a:avLst/>
          </a:prstGeom>
          <a:noFill/>
        </p:spPr>
        <p:txBody>
          <a:bodyPr wrap="square" rtlCol="0">
            <a:spAutoFit/>
          </a:bodyPr>
          <a:lstStyle/>
          <a:p>
            <a:r>
              <a:rPr lang="en-GB" sz="2000" dirty="0">
                <a:solidFill>
                  <a:srgbClr val="0070C0"/>
                </a:solidFill>
                <a:latin typeface="Arial" panose="020B0604020202020204" pitchFamily="34" charset="0"/>
                <a:cs typeface="Arial" panose="020B0604020202020204" pitchFamily="34" charset="0"/>
              </a:rPr>
              <a:t>How Parents/and Carers can support children at home?</a:t>
            </a:r>
          </a:p>
          <a:p>
            <a:endParaRPr lang="en-GB" sz="2000" dirty="0">
              <a:latin typeface="Arial" panose="020B0604020202020204" pitchFamily="34" charset="0"/>
              <a:cs typeface="Arial" panose="020B0604020202020204" pitchFamily="34" charset="0"/>
            </a:endParaRPr>
          </a:p>
        </p:txBody>
      </p:sp>
      <p:sp>
        <p:nvSpPr>
          <p:cNvPr id="5" name="TextBox 4"/>
          <p:cNvSpPr txBox="1"/>
          <p:nvPr/>
        </p:nvSpPr>
        <p:spPr>
          <a:xfrm>
            <a:off x="1893194" y="2768958"/>
            <a:ext cx="9324305" cy="2031325"/>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You can help your child by: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keeping a sleep diary of how your child sleeps to help you notice any common issues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following the same bedtime routine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making sure their bedroom is dark and quiet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letting them wear ear plugs if it helps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talking to a GP about how to manage health conditions that make sleep difficult, such as a food sensitivity or breathing </a:t>
            </a:r>
            <a:r>
              <a:rPr lang="en-GB" dirty="0" smtClean="0">
                <a:latin typeface="Arial" panose="020B0604020202020204" pitchFamily="34" charset="0"/>
                <a:cs typeface="Arial" panose="020B0604020202020204" pitchFamily="34" charset="0"/>
              </a:rPr>
              <a:t>problem</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917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616" y="113763"/>
            <a:ext cx="3067921" cy="650898"/>
          </a:xfrm>
        </p:spPr>
        <p:txBody>
          <a:bodyPr>
            <a:normAutofit/>
          </a:bodyPr>
          <a:lstStyle/>
          <a:p>
            <a:r>
              <a:rPr lang="en-GB" dirty="0" smtClean="0">
                <a:latin typeface="Arial" panose="020B0604020202020204" pitchFamily="34" charset="0"/>
                <a:cs typeface="Arial" panose="020B0604020202020204" pitchFamily="34" charset="0"/>
              </a:rPr>
              <a:t>Useful Books:</a:t>
            </a:r>
            <a:endParaRPr lang="en-GB"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488162" y="794062"/>
            <a:ext cx="2514600" cy="2524125"/>
          </a:xfrm>
          <a:prstGeom prst="rect">
            <a:avLst/>
          </a:prstGeom>
        </p:spPr>
      </p:pic>
      <p:pic>
        <p:nvPicPr>
          <p:cNvPr id="4" name="Picture 3"/>
          <p:cNvPicPr>
            <a:picLocks noChangeAspect="1"/>
          </p:cNvPicPr>
          <p:nvPr/>
        </p:nvPicPr>
        <p:blipFill>
          <a:blip r:embed="rId3"/>
          <a:stretch>
            <a:fillRect/>
          </a:stretch>
        </p:blipFill>
        <p:spPr>
          <a:xfrm>
            <a:off x="4324976" y="336841"/>
            <a:ext cx="2316282" cy="2939222"/>
          </a:xfrm>
          <a:prstGeom prst="rect">
            <a:avLst/>
          </a:prstGeom>
        </p:spPr>
      </p:pic>
      <p:pic>
        <p:nvPicPr>
          <p:cNvPr id="5" name="Picture 4"/>
          <p:cNvPicPr>
            <a:picLocks noChangeAspect="1"/>
          </p:cNvPicPr>
          <p:nvPr/>
        </p:nvPicPr>
        <p:blipFill>
          <a:blip r:embed="rId4"/>
          <a:stretch>
            <a:fillRect/>
          </a:stretch>
        </p:blipFill>
        <p:spPr>
          <a:xfrm>
            <a:off x="6750793" y="0"/>
            <a:ext cx="2505075" cy="3162300"/>
          </a:xfrm>
          <a:prstGeom prst="rect">
            <a:avLst/>
          </a:prstGeom>
        </p:spPr>
      </p:pic>
      <p:pic>
        <p:nvPicPr>
          <p:cNvPr id="7" name="Picture 6"/>
          <p:cNvPicPr>
            <a:picLocks noChangeAspect="1"/>
          </p:cNvPicPr>
          <p:nvPr/>
        </p:nvPicPr>
        <p:blipFill>
          <a:blip r:embed="rId5"/>
          <a:stretch>
            <a:fillRect/>
          </a:stretch>
        </p:blipFill>
        <p:spPr>
          <a:xfrm>
            <a:off x="2089766" y="3862428"/>
            <a:ext cx="2346177" cy="20529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6"/>
          <a:stretch>
            <a:fillRect/>
          </a:stretch>
        </p:blipFill>
        <p:spPr>
          <a:xfrm>
            <a:off x="7006880" y="3347588"/>
            <a:ext cx="3025320" cy="2995948"/>
          </a:xfrm>
          <a:prstGeom prst="rect">
            <a:avLst/>
          </a:prstGeom>
        </p:spPr>
      </p:pic>
      <p:pic>
        <p:nvPicPr>
          <p:cNvPr id="9" name="Picture 8"/>
          <p:cNvPicPr>
            <a:picLocks noChangeAspect="1"/>
          </p:cNvPicPr>
          <p:nvPr/>
        </p:nvPicPr>
        <p:blipFill>
          <a:blip r:embed="rId7"/>
          <a:stretch>
            <a:fillRect/>
          </a:stretch>
        </p:blipFill>
        <p:spPr>
          <a:xfrm>
            <a:off x="9696071" y="4120113"/>
            <a:ext cx="2511243" cy="2495349"/>
          </a:xfrm>
          <a:prstGeom prst="rect">
            <a:avLst/>
          </a:prstGeom>
        </p:spPr>
      </p:pic>
      <p:pic>
        <p:nvPicPr>
          <p:cNvPr id="10" name="Picture 9"/>
          <p:cNvPicPr>
            <a:picLocks noChangeAspect="1"/>
          </p:cNvPicPr>
          <p:nvPr/>
        </p:nvPicPr>
        <p:blipFill>
          <a:blip r:embed="rId8"/>
          <a:stretch>
            <a:fillRect/>
          </a:stretch>
        </p:blipFill>
        <p:spPr>
          <a:xfrm>
            <a:off x="4459349" y="3436843"/>
            <a:ext cx="2524125" cy="3133725"/>
          </a:xfrm>
          <a:prstGeom prst="rect">
            <a:avLst/>
          </a:prstGeom>
        </p:spPr>
      </p:pic>
      <p:pic>
        <p:nvPicPr>
          <p:cNvPr id="11" name="Picture 10"/>
          <p:cNvPicPr>
            <a:picLocks noChangeAspect="1"/>
          </p:cNvPicPr>
          <p:nvPr/>
        </p:nvPicPr>
        <p:blipFill>
          <a:blip r:embed="rId9"/>
          <a:stretch>
            <a:fillRect/>
          </a:stretch>
        </p:blipFill>
        <p:spPr>
          <a:xfrm>
            <a:off x="9365404" y="557151"/>
            <a:ext cx="2786885" cy="2718912"/>
          </a:xfrm>
          <a:prstGeom prst="rect">
            <a:avLst/>
          </a:prstGeom>
        </p:spPr>
      </p:pic>
      <p:pic>
        <p:nvPicPr>
          <p:cNvPr id="12" name="Picture 11"/>
          <p:cNvPicPr>
            <a:picLocks noChangeAspect="1"/>
          </p:cNvPicPr>
          <p:nvPr/>
        </p:nvPicPr>
        <p:blipFill>
          <a:blip r:embed="rId10"/>
          <a:stretch>
            <a:fillRect/>
          </a:stretch>
        </p:blipFill>
        <p:spPr>
          <a:xfrm>
            <a:off x="-196062" y="3347588"/>
            <a:ext cx="2285828" cy="2880003"/>
          </a:xfrm>
          <a:prstGeom prst="rect">
            <a:avLst/>
          </a:prstGeom>
        </p:spPr>
      </p:pic>
    </p:spTree>
    <p:extLst>
      <p:ext uri="{BB962C8B-B14F-4D97-AF65-F5344CB8AC3E}">
        <p14:creationId xmlns:p14="http://schemas.microsoft.com/office/powerpoint/2010/main" val="1361948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752" y="309076"/>
            <a:ext cx="3331358" cy="534989"/>
          </a:xfrm>
        </p:spPr>
        <p:txBody>
          <a:bodyPr>
            <a:normAutofit fontScale="90000"/>
          </a:bodyPr>
          <a:lstStyle/>
          <a:p>
            <a:r>
              <a:rPr lang="en-GB" dirty="0" smtClean="0">
                <a:latin typeface="Arial" panose="020B0604020202020204" pitchFamily="34" charset="0"/>
                <a:cs typeface="Arial" panose="020B0604020202020204" pitchFamily="34" charset="0"/>
              </a:rPr>
              <a:t>Useful websites:</a:t>
            </a:r>
            <a:endParaRPr lang="en-GB" dirty="0">
              <a:latin typeface="Arial" panose="020B0604020202020204" pitchFamily="34" charset="0"/>
              <a:cs typeface="Arial" panose="020B0604020202020204" pitchFamily="34" charset="0"/>
            </a:endParaRPr>
          </a:p>
        </p:txBody>
      </p:sp>
      <p:sp>
        <p:nvSpPr>
          <p:cNvPr id="3" name="TextBox 2"/>
          <p:cNvSpPr txBox="1"/>
          <p:nvPr/>
        </p:nvSpPr>
        <p:spPr>
          <a:xfrm>
            <a:off x="2146469" y="1766686"/>
            <a:ext cx="5241701" cy="369332"/>
          </a:xfrm>
          <a:prstGeom prst="rect">
            <a:avLst/>
          </a:prstGeom>
          <a:noFill/>
        </p:spPr>
        <p:txBody>
          <a:bodyPr wrap="square" rtlCol="0">
            <a:spAutoFit/>
          </a:bodyPr>
          <a:lstStyle/>
          <a:p>
            <a:r>
              <a:rPr lang="en-GB" dirty="0" smtClean="0">
                <a:hlinkClick r:id="rId2"/>
              </a:rPr>
              <a:t>https</a:t>
            </a:r>
            <a:r>
              <a:rPr lang="en-GB" dirty="0">
                <a:hlinkClick r:id="rId2"/>
              </a:rPr>
              <a:t>://www.autism.org.uk</a:t>
            </a:r>
            <a:r>
              <a:rPr lang="en-GB" dirty="0" smtClean="0">
                <a:hlinkClick r:id="rId2"/>
              </a:rPr>
              <a:t>/</a:t>
            </a:r>
            <a:endParaRPr lang="en-GB" dirty="0" smtClean="0"/>
          </a:p>
        </p:txBody>
      </p:sp>
      <p:pic>
        <p:nvPicPr>
          <p:cNvPr id="4" name="Picture 3"/>
          <p:cNvPicPr>
            <a:picLocks noChangeAspect="1"/>
          </p:cNvPicPr>
          <p:nvPr/>
        </p:nvPicPr>
        <p:blipFill>
          <a:blip r:embed="rId3"/>
          <a:stretch>
            <a:fillRect/>
          </a:stretch>
        </p:blipFill>
        <p:spPr>
          <a:xfrm>
            <a:off x="2196183" y="917317"/>
            <a:ext cx="1590675" cy="923925"/>
          </a:xfrm>
          <a:prstGeom prst="rect">
            <a:avLst/>
          </a:prstGeom>
        </p:spPr>
      </p:pic>
      <p:sp>
        <p:nvSpPr>
          <p:cNvPr id="5" name="TextBox 4"/>
          <p:cNvSpPr txBox="1"/>
          <p:nvPr/>
        </p:nvSpPr>
        <p:spPr>
          <a:xfrm>
            <a:off x="2146469" y="3360707"/>
            <a:ext cx="5808372" cy="369332"/>
          </a:xfrm>
          <a:prstGeom prst="rect">
            <a:avLst/>
          </a:prstGeom>
          <a:noFill/>
        </p:spPr>
        <p:txBody>
          <a:bodyPr wrap="square" rtlCol="0">
            <a:spAutoFit/>
          </a:bodyPr>
          <a:lstStyle/>
          <a:p>
            <a:r>
              <a:rPr lang="en-GB" dirty="0" smtClean="0">
                <a:hlinkClick r:id="rId4"/>
              </a:rPr>
              <a:t>https</a:t>
            </a:r>
            <a:r>
              <a:rPr lang="en-GB" dirty="0">
                <a:hlinkClick r:id="rId4"/>
              </a:rPr>
              <a:t>://www.oxfordhealth.nhs.uk/camhs/self-care</a:t>
            </a:r>
            <a:r>
              <a:rPr lang="en-GB" dirty="0" smtClean="0">
                <a:hlinkClick r:id="rId4"/>
              </a:rPr>
              <a:t>/</a:t>
            </a:r>
            <a:endParaRPr lang="en-GB" dirty="0" smtClean="0"/>
          </a:p>
        </p:txBody>
      </p:sp>
      <p:pic>
        <p:nvPicPr>
          <p:cNvPr id="6" name="Picture 5"/>
          <p:cNvPicPr>
            <a:picLocks noChangeAspect="1"/>
          </p:cNvPicPr>
          <p:nvPr/>
        </p:nvPicPr>
        <p:blipFill>
          <a:blip r:embed="rId5"/>
          <a:stretch>
            <a:fillRect/>
          </a:stretch>
        </p:blipFill>
        <p:spPr>
          <a:xfrm>
            <a:off x="2196183" y="2434281"/>
            <a:ext cx="1714500" cy="942975"/>
          </a:xfrm>
          <a:prstGeom prst="rect">
            <a:avLst/>
          </a:prstGeom>
        </p:spPr>
      </p:pic>
      <p:sp>
        <p:nvSpPr>
          <p:cNvPr id="7" name="TextBox 6"/>
          <p:cNvSpPr txBox="1"/>
          <p:nvPr/>
        </p:nvSpPr>
        <p:spPr>
          <a:xfrm>
            <a:off x="2146469" y="4507548"/>
            <a:ext cx="4662152" cy="369332"/>
          </a:xfrm>
          <a:prstGeom prst="rect">
            <a:avLst/>
          </a:prstGeom>
          <a:noFill/>
        </p:spPr>
        <p:txBody>
          <a:bodyPr wrap="square" rtlCol="0">
            <a:spAutoFit/>
          </a:bodyPr>
          <a:lstStyle/>
          <a:p>
            <a:r>
              <a:rPr lang="en-GB" dirty="0" smtClean="0">
                <a:hlinkClick r:id="rId6"/>
              </a:rPr>
              <a:t>https</a:t>
            </a:r>
            <a:r>
              <a:rPr lang="en-GB" dirty="0">
                <a:hlinkClick r:id="rId6"/>
              </a:rPr>
              <a:t>://www.nhs.uk/conditions/autism</a:t>
            </a:r>
            <a:r>
              <a:rPr lang="en-GB" dirty="0" smtClean="0">
                <a:hlinkClick r:id="rId6"/>
              </a:rPr>
              <a:t>/</a:t>
            </a:r>
            <a:endParaRPr lang="en-GB" dirty="0" smtClean="0"/>
          </a:p>
        </p:txBody>
      </p:sp>
      <p:pic>
        <p:nvPicPr>
          <p:cNvPr id="8" name="Picture 7"/>
          <p:cNvPicPr>
            <a:picLocks noChangeAspect="1"/>
          </p:cNvPicPr>
          <p:nvPr/>
        </p:nvPicPr>
        <p:blipFill>
          <a:blip r:embed="rId7"/>
          <a:stretch>
            <a:fillRect/>
          </a:stretch>
        </p:blipFill>
        <p:spPr>
          <a:xfrm>
            <a:off x="2196183" y="3969947"/>
            <a:ext cx="1095375" cy="533400"/>
          </a:xfrm>
          <a:prstGeom prst="rect">
            <a:avLst/>
          </a:prstGeom>
        </p:spPr>
      </p:pic>
      <p:sp>
        <p:nvSpPr>
          <p:cNvPr id="9" name="TextBox 8"/>
          <p:cNvSpPr txBox="1"/>
          <p:nvPr/>
        </p:nvSpPr>
        <p:spPr>
          <a:xfrm>
            <a:off x="2196183" y="6211669"/>
            <a:ext cx="6342274" cy="369332"/>
          </a:xfrm>
          <a:prstGeom prst="rect">
            <a:avLst/>
          </a:prstGeom>
          <a:noFill/>
        </p:spPr>
        <p:txBody>
          <a:bodyPr wrap="square" rtlCol="0">
            <a:spAutoFit/>
          </a:bodyPr>
          <a:lstStyle/>
          <a:p>
            <a:r>
              <a:rPr lang="en-GB" dirty="0" smtClean="0">
                <a:hlinkClick r:id="rId8"/>
              </a:rPr>
              <a:t>https</a:t>
            </a:r>
            <a:r>
              <a:rPr lang="en-GB" dirty="0">
                <a:hlinkClick r:id="rId8"/>
              </a:rPr>
              <a:t>://www.adhdfoundation.org.uk</a:t>
            </a:r>
            <a:r>
              <a:rPr lang="en-GB" dirty="0" smtClean="0">
                <a:hlinkClick r:id="rId8"/>
              </a:rPr>
              <a:t>/</a:t>
            </a:r>
            <a:endParaRPr lang="en-GB" dirty="0" smtClean="0"/>
          </a:p>
        </p:txBody>
      </p:sp>
      <p:pic>
        <p:nvPicPr>
          <p:cNvPr id="10" name="Picture 9"/>
          <p:cNvPicPr>
            <a:picLocks noChangeAspect="1"/>
          </p:cNvPicPr>
          <p:nvPr/>
        </p:nvPicPr>
        <p:blipFill>
          <a:blip r:embed="rId9"/>
          <a:stretch>
            <a:fillRect/>
          </a:stretch>
        </p:blipFill>
        <p:spPr>
          <a:xfrm>
            <a:off x="2205708" y="5280856"/>
            <a:ext cx="1704975" cy="933450"/>
          </a:xfrm>
          <a:prstGeom prst="rect">
            <a:avLst/>
          </a:prstGeom>
        </p:spPr>
      </p:pic>
    </p:spTree>
    <p:extLst>
      <p:ext uri="{BB962C8B-B14F-4D97-AF65-F5344CB8AC3E}">
        <p14:creationId xmlns:p14="http://schemas.microsoft.com/office/powerpoint/2010/main" val="3162181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09"/>
            <a:ext cx="8911687" cy="702415"/>
          </a:xfrm>
        </p:spPr>
        <p:txBody>
          <a:bodyPr>
            <a:normAutofit fontScale="90000"/>
          </a:bodyPr>
          <a:lstStyle/>
          <a:p>
            <a:r>
              <a:rPr lang="en-GB" dirty="0" smtClean="0">
                <a:solidFill>
                  <a:schemeClr val="tx1"/>
                </a:solidFill>
                <a:latin typeface="Arial" panose="020B0604020202020204" pitchFamily="34" charset="0"/>
                <a:cs typeface="Arial" panose="020B0604020202020204" pitchFamily="34" charset="0"/>
              </a:rPr>
              <a:t>Aims:</a:t>
            </a:r>
            <a:br>
              <a:rPr lang="en-GB" dirty="0" smtClean="0">
                <a:solidFill>
                  <a:schemeClr val="tx1"/>
                </a:solidFill>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4" name="TextBox 3"/>
          <p:cNvSpPr txBox="1"/>
          <p:nvPr/>
        </p:nvSpPr>
        <p:spPr>
          <a:xfrm>
            <a:off x="2575775" y="1674254"/>
            <a:ext cx="8886422"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To increase knowledge and understanding of Autism (ASD/ASC) and ADHD</a:t>
            </a:r>
            <a:endParaRPr lang="en-GB" dirty="0"/>
          </a:p>
        </p:txBody>
      </p:sp>
      <p:sp>
        <p:nvSpPr>
          <p:cNvPr id="5" name="TextBox 4"/>
          <p:cNvSpPr txBox="1"/>
          <p:nvPr/>
        </p:nvSpPr>
        <p:spPr>
          <a:xfrm>
            <a:off x="2575775" y="2266682"/>
            <a:ext cx="8062174" cy="646331"/>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latin typeface="Arial" panose="020B0604020202020204" pitchFamily="34" charset="0"/>
                <a:cs typeface="Arial" panose="020B0604020202020204" pitchFamily="34" charset="0"/>
              </a:rPr>
              <a:t>To find out how children with Autism and ADHD are supported at </a:t>
            </a:r>
            <a:r>
              <a:rPr lang="en-GB" dirty="0" err="1" smtClean="0">
                <a:latin typeface="Arial" panose="020B0604020202020204" pitchFamily="34" charset="0"/>
                <a:cs typeface="Arial" panose="020B0604020202020204" pitchFamily="34" charset="0"/>
              </a:rPr>
              <a:t>Radnage</a:t>
            </a:r>
            <a:r>
              <a:rPr lang="en-GB" dirty="0" smtClean="0">
                <a:latin typeface="Arial" panose="020B0604020202020204" pitchFamily="34" charset="0"/>
                <a:cs typeface="Arial" panose="020B0604020202020204" pitchFamily="34" charset="0"/>
              </a:rPr>
              <a:t> school</a:t>
            </a:r>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2575775" y="3316414"/>
            <a:ext cx="8062174" cy="646331"/>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latin typeface="Arial" panose="020B0604020202020204" pitchFamily="34" charset="0"/>
                <a:cs typeface="Arial" panose="020B0604020202020204" pitchFamily="34" charset="0"/>
              </a:rPr>
              <a:t>To take away some useful strategies to support children presenting with ASC and/or ADHD behaviours/traits.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62159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3820754" cy="715293"/>
          </a:xfrm>
        </p:spPr>
        <p:txBody>
          <a:bodyPr/>
          <a:lstStyle/>
          <a:p>
            <a:r>
              <a:rPr lang="en-GB" dirty="0" smtClean="0">
                <a:latin typeface="Arial" panose="020B0604020202020204" pitchFamily="34" charset="0"/>
                <a:cs typeface="Arial" panose="020B0604020202020204" pitchFamily="34" charset="0"/>
              </a:rPr>
              <a:t>What is Autism?</a:t>
            </a:r>
            <a:endParaRPr lang="en-GB" dirty="0">
              <a:latin typeface="Arial" panose="020B0604020202020204" pitchFamily="34" charset="0"/>
              <a:cs typeface="Arial" panose="020B0604020202020204" pitchFamily="34" charset="0"/>
            </a:endParaRPr>
          </a:p>
        </p:txBody>
      </p:sp>
      <p:sp>
        <p:nvSpPr>
          <p:cNvPr id="4" name="Rectangle 3"/>
          <p:cNvSpPr/>
          <p:nvPr/>
        </p:nvSpPr>
        <p:spPr>
          <a:xfrm>
            <a:off x="3209263" y="5407985"/>
            <a:ext cx="5782352" cy="646331"/>
          </a:xfrm>
          <a:prstGeom prst="rect">
            <a:avLst/>
          </a:prstGeom>
        </p:spPr>
        <p:txBody>
          <a:bodyPr wrap="none">
            <a:spAutoFit/>
          </a:bodyPr>
          <a:lstStyle/>
          <a:p>
            <a:r>
              <a:rPr lang="en-GB" dirty="0" smtClean="0">
                <a:hlinkClick r:id="rId2"/>
              </a:rPr>
              <a:t>https</a:t>
            </a:r>
            <a:r>
              <a:rPr lang="en-GB" dirty="0">
                <a:hlinkClick r:id="rId2"/>
              </a:rPr>
              <a:t>://</a:t>
            </a:r>
            <a:r>
              <a:rPr lang="en-GB" dirty="0" smtClean="0">
                <a:hlinkClick r:id="rId2"/>
              </a:rPr>
              <a:t>www.youtube.com/watch?v=Ezv85LMFx2E</a:t>
            </a:r>
            <a:endParaRPr lang="en-GB" dirty="0" smtClean="0"/>
          </a:p>
          <a:p>
            <a:endParaRPr lang="en-GB" dirty="0"/>
          </a:p>
        </p:txBody>
      </p:sp>
      <p:pic>
        <p:nvPicPr>
          <p:cNvPr id="5" name="Picture 4"/>
          <p:cNvPicPr>
            <a:picLocks noChangeAspect="1"/>
          </p:cNvPicPr>
          <p:nvPr/>
        </p:nvPicPr>
        <p:blipFill rotWithShape="1">
          <a:blip r:embed="rId3"/>
          <a:srcRect l="17471" r="18507"/>
          <a:stretch/>
        </p:blipFill>
        <p:spPr>
          <a:xfrm>
            <a:off x="2167923" y="1339403"/>
            <a:ext cx="3696236" cy="2812021"/>
          </a:xfrm>
          <a:prstGeom prst="rect">
            <a:avLst/>
          </a:prstGeom>
        </p:spPr>
      </p:pic>
      <p:pic>
        <p:nvPicPr>
          <p:cNvPr id="7" name="Picture 6"/>
          <p:cNvPicPr>
            <a:picLocks noChangeAspect="1"/>
          </p:cNvPicPr>
          <p:nvPr/>
        </p:nvPicPr>
        <p:blipFill>
          <a:blip r:embed="rId4"/>
          <a:stretch>
            <a:fillRect/>
          </a:stretch>
        </p:blipFill>
        <p:spPr>
          <a:xfrm>
            <a:off x="5864159" y="2142520"/>
            <a:ext cx="5107746" cy="3265465"/>
          </a:xfrm>
          <a:prstGeom prst="rect">
            <a:avLst/>
          </a:prstGeom>
        </p:spPr>
      </p:pic>
    </p:spTree>
    <p:extLst>
      <p:ext uri="{BB962C8B-B14F-4D97-AF65-F5344CB8AC3E}">
        <p14:creationId xmlns:p14="http://schemas.microsoft.com/office/powerpoint/2010/main" val="3183293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24865"/>
            <a:ext cx="3537420" cy="715293"/>
          </a:xfrm>
        </p:spPr>
        <p:txBody>
          <a:bodyPr/>
          <a:lstStyle/>
          <a:p>
            <a:r>
              <a:rPr lang="en-GB" dirty="0" smtClean="0">
                <a:latin typeface="Arial" panose="020B0604020202020204" pitchFamily="34" charset="0"/>
                <a:cs typeface="Arial" panose="020B0604020202020204" pitchFamily="34" charset="0"/>
              </a:rPr>
              <a:t>What is Autism?</a:t>
            </a:r>
            <a:endParaRPr lang="en-GB" dirty="0">
              <a:latin typeface="Arial" panose="020B0604020202020204" pitchFamily="34" charset="0"/>
              <a:cs typeface="Arial" panose="020B0604020202020204" pitchFamily="34" charset="0"/>
            </a:endParaRPr>
          </a:p>
        </p:txBody>
      </p:sp>
      <p:sp>
        <p:nvSpPr>
          <p:cNvPr id="3" name="TextBox 2"/>
          <p:cNvSpPr txBox="1"/>
          <p:nvPr/>
        </p:nvSpPr>
        <p:spPr>
          <a:xfrm>
            <a:off x="1257563" y="1101620"/>
            <a:ext cx="5765464" cy="1200329"/>
          </a:xfrm>
          <a:prstGeom prst="rect">
            <a:avLst/>
          </a:prstGeom>
          <a:noFill/>
        </p:spPr>
        <p:txBody>
          <a:bodyPr wrap="square" rtlCol="0">
            <a:spAutoFit/>
          </a:bodyPr>
          <a:lstStyle/>
          <a:p>
            <a:pPr marL="285750" indent="-285750">
              <a:buFont typeface="Wingdings" panose="05000000000000000000" pitchFamily="2" charset="2"/>
              <a:buChar char="v"/>
            </a:pPr>
            <a:r>
              <a:rPr lang="en-GB" dirty="0">
                <a:latin typeface="Arial"/>
                <a:ea typeface="Arial"/>
                <a:cs typeface="Arial"/>
                <a:sym typeface="Arial"/>
              </a:rPr>
              <a:t>Autism </a:t>
            </a:r>
            <a:r>
              <a:rPr lang="en-GB" dirty="0" smtClean="0">
                <a:latin typeface="Arial"/>
                <a:ea typeface="Arial"/>
                <a:cs typeface="Arial"/>
                <a:sym typeface="Arial"/>
              </a:rPr>
              <a:t>is </a:t>
            </a:r>
            <a:r>
              <a:rPr lang="en-GB" dirty="0">
                <a:latin typeface="Arial"/>
                <a:ea typeface="Arial"/>
                <a:cs typeface="Arial"/>
                <a:sym typeface="Arial"/>
              </a:rPr>
              <a:t>a lifelong condition which can affect social and communication </a:t>
            </a:r>
            <a:r>
              <a:rPr lang="en-GB" dirty="0" smtClean="0">
                <a:latin typeface="Arial"/>
                <a:ea typeface="Arial"/>
                <a:cs typeface="Arial"/>
                <a:sym typeface="Arial"/>
              </a:rPr>
              <a:t>skills. </a:t>
            </a:r>
            <a:r>
              <a:rPr lang="en-GB" dirty="0">
                <a:latin typeface="Arial"/>
                <a:ea typeface="Arial"/>
                <a:cs typeface="Arial"/>
                <a:sym typeface="Arial"/>
              </a:rPr>
              <a:t>As Autism is a spectrum condition, every Autistic person is affected </a:t>
            </a:r>
            <a:r>
              <a:rPr lang="en-GB" dirty="0" smtClean="0">
                <a:latin typeface="Arial"/>
                <a:ea typeface="Arial"/>
                <a:cs typeface="Arial"/>
                <a:sym typeface="Arial"/>
              </a:rPr>
              <a:t>differently</a:t>
            </a:r>
            <a:r>
              <a:rPr lang="en-GB" dirty="0">
                <a:solidFill>
                  <a:schemeClr val="lt1"/>
                </a:solidFill>
                <a:latin typeface="Arial"/>
                <a:ea typeface="Arial"/>
                <a:cs typeface="Arial"/>
                <a:sym typeface="Arial"/>
              </a:rPr>
              <a:t>.</a:t>
            </a:r>
            <a:endParaRPr lang="en-GB" dirty="0"/>
          </a:p>
        </p:txBody>
      </p:sp>
      <p:sp>
        <p:nvSpPr>
          <p:cNvPr id="4" name="TextBox 3"/>
          <p:cNvSpPr txBox="1"/>
          <p:nvPr/>
        </p:nvSpPr>
        <p:spPr>
          <a:xfrm>
            <a:off x="1257563" y="3877692"/>
            <a:ext cx="7272292" cy="923330"/>
          </a:xfrm>
          <a:prstGeom prst="rect">
            <a:avLst/>
          </a:prstGeom>
          <a:noFill/>
        </p:spPr>
        <p:txBody>
          <a:bodyPr wrap="square" rtlCol="0">
            <a:spAutoFit/>
          </a:bodyPr>
          <a:lstStyle/>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The causes of autism are still being looked into. Many experts believe that there isn't one specific 'cause', and that there are genetic factors</a:t>
            </a:r>
            <a:r>
              <a:rPr lang="en-GB" dirty="0" smtClean="0">
                <a:latin typeface="Arial" panose="020B0604020202020204" pitchFamily="34" charset="0"/>
                <a:cs typeface="Arial" panose="020B0604020202020204" pitchFamily="34" charset="0"/>
              </a:rPr>
              <a:t>.                                     </a:t>
            </a:r>
            <a:r>
              <a:rPr lang="en-GB" sz="1400" dirty="0" smtClean="0">
                <a:solidFill>
                  <a:srgbClr val="0070C0"/>
                </a:solidFill>
                <a:latin typeface="Arial" panose="020B0604020202020204" pitchFamily="34" charset="0"/>
                <a:cs typeface="Arial" panose="020B0604020202020204" pitchFamily="34" charset="0"/>
              </a:rPr>
              <a:t>National Autistic Society (NAS) 2024</a:t>
            </a:r>
            <a:endParaRPr lang="en-GB" sz="1400" dirty="0">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1257563" y="2245445"/>
            <a:ext cx="7684416" cy="1538883"/>
          </a:xfrm>
          <a:prstGeom prst="rect">
            <a:avLst/>
          </a:prstGeom>
          <a:noFill/>
        </p:spPr>
        <p:txBody>
          <a:bodyPr wrap="square" rtlCol="0">
            <a:spAutoFit/>
          </a:bodyPr>
          <a:lstStyle/>
          <a:p>
            <a:pPr marL="285750" lvl="0" indent="-285750">
              <a:buFont typeface="Wingdings" panose="05000000000000000000" pitchFamily="2" charset="2"/>
              <a:buChar char="v"/>
            </a:pPr>
            <a:r>
              <a:rPr lang="en-GB" dirty="0">
                <a:latin typeface="Arial" panose="020B0604020202020204" pitchFamily="34" charset="0"/>
                <a:ea typeface="Arial"/>
                <a:cs typeface="Arial" panose="020B0604020202020204" pitchFamily="34" charset="0"/>
                <a:sym typeface="Arial"/>
              </a:rPr>
              <a:t>Autistic </a:t>
            </a:r>
            <a:r>
              <a:rPr lang="en-GB" dirty="0" smtClean="0">
                <a:latin typeface="Arial" panose="020B0604020202020204" pitchFamily="34" charset="0"/>
                <a:ea typeface="Arial"/>
                <a:cs typeface="Arial" panose="020B0604020202020204" pitchFamily="34" charset="0"/>
                <a:sym typeface="Arial"/>
              </a:rPr>
              <a:t>people can </a:t>
            </a:r>
            <a:r>
              <a:rPr lang="en-GB" dirty="0">
                <a:latin typeface="Arial" panose="020B0604020202020204" pitchFamily="34" charset="0"/>
                <a:ea typeface="Arial"/>
                <a:cs typeface="Arial" panose="020B0604020202020204" pitchFamily="34" charset="0"/>
                <a:sym typeface="Arial"/>
              </a:rPr>
              <a:t>have differences </a:t>
            </a:r>
            <a:r>
              <a:rPr lang="en-GB" dirty="0" smtClean="0">
                <a:latin typeface="Arial" panose="020B0604020202020204" pitchFamily="34" charset="0"/>
                <a:ea typeface="Arial"/>
                <a:cs typeface="Arial" panose="020B0604020202020204" pitchFamily="34" charset="0"/>
                <a:sym typeface="Arial"/>
              </a:rPr>
              <a:t>with: </a:t>
            </a:r>
          </a:p>
          <a:p>
            <a:pPr marL="285750" lvl="0" indent="-285750">
              <a:buFont typeface="Wingdings" panose="05000000000000000000" pitchFamily="2" charset="2"/>
              <a:buChar char="v"/>
            </a:pPr>
            <a:endParaRPr lang="en-GB" sz="1100" dirty="0" smtClean="0">
              <a:solidFill>
                <a:schemeClr val="lt1"/>
              </a:solidFill>
              <a:latin typeface="Arial" panose="020B0604020202020204" pitchFamily="34" charset="0"/>
              <a:ea typeface="Arial"/>
              <a:cs typeface="Arial" panose="020B0604020202020204" pitchFamily="34" charset="0"/>
              <a:sym typeface="Arial"/>
            </a:endParaRPr>
          </a:p>
          <a:p>
            <a:r>
              <a:rPr lang="en-GB" dirty="0" smtClean="0">
                <a:latin typeface="Arial" panose="020B0604020202020204" pitchFamily="34" charset="0"/>
                <a:cs typeface="Arial" panose="020B0604020202020204" pitchFamily="34" charset="0"/>
              </a:rPr>
              <a:t>-Social </a:t>
            </a:r>
            <a:r>
              <a:rPr lang="en-GB" dirty="0">
                <a:latin typeface="Arial" panose="020B0604020202020204" pitchFamily="34" charset="0"/>
                <a:cs typeface="Arial" panose="020B0604020202020204" pitchFamily="34" charset="0"/>
              </a:rPr>
              <a:t>Communication and </a:t>
            </a:r>
            <a:r>
              <a:rPr lang="en-GB" dirty="0" smtClean="0">
                <a:latin typeface="Arial" panose="020B0604020202020204" pitchFamily="34" charset="0"/>
                <a:cs typeface="Arial" panose="020B0604020202020204" pitchFamily="34" charset="0"/>
              </a:rPr>
              <a:t>Interaction</a:t>
            </a:r>
          </a:p>
          <a:p>
            <a:endParaRPr lang="en-GB" sz="1100"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-Restricted</a:t>
            </a:r>
            <a:r>
              <a:rPr lang="en-GB" dirty="0">
                <a:latin typeface="Arial" panose="020B0604020202020204" pitchFamily="34" charset="0"/>
                <a:cs typeface="Arial" panose="020B0604020202020204" pitchFamily="34" charset="0"/>
              </a:rPr>
              <a:t>, repetitive patterns of behaviour, </a:t>
            </a:r>
            <a:r>
              <a:rPr lang="en-GB" dirty="0" smtClean="0">
                <a:latin typeface="Arial" panose="020B0604020202020204" pitchFamily="34" charset="0"/>
                <a:cs typeface="Arial" panose="020B0604020202020204" pitchFamily="34" charset="0"/>
              </a:rPr>
              <a:t>intense interests</a:t>
            </a:r>
            <a:r>
              <a:rPr lang="en-GB" dirty="0">
                <a:latin typeface="Arial" panose="020B0604020202020204" pitchFamily="34" charset="0"/>
                <a:cs typeface="Arial" panose="020B0604020202020204" pitchFamily="34" charset="0"/>
              </a:rPr>
              <a:t>, or </a:t>
            </a:r>
            <a:r>
              <a:rPr lang="en-GB" dirty="0" smtClean="0">
                <a:latin typeface="Arial" panose="020B0604020202020204" pitchFamily="34" charset="0"/>
                <a:cs typeface="Arial" panose="020B0604020202020204" pitchFamily="34" charset="0"/>
              </a:rPr>
              <a:t>activities</a:t>
            </a:r>
          </a:p>
          <a:p>
            <a:r>
              <a:rPr lang="en-GB" sz="1100" dirty="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and</a:t>
            </a:r>
            <a:r>
              <a:rPr lang="en-GB" sz="110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Sensory </a:t>
            </a:r>
            <a:r>
              <a:rPr lang="en-GB" dirty="0">
                <a:latin typeface="Arial" panose="020B0604020202020204" pitchFamily="34" charset="0"/>
                <a:cs typeface="Arial" panose="020B0604020202020204" pitchFamily="34" charset="0"/>
              </a:rPr>
              <a:t>preference and </a:t>
            </a:r>
            <a:r>
              <a:rPr lang="en-GB" dirty="0" smtClean="0">
                <a:latin typeface="Arial" panose="020B0604020202020204" pitchFamily="34" charset="0"/>
                <a:cs typeface="Arial" panose="020B0604020202020204" pitchFamily="34" charset="0"/>
              </a:rPr>
              <a:t>sensitivities (Dyad of </a:t>
            </a:r>
            <a:r>
              <a:rPr lang="en-GB" dirty="0" smtClean="0">
                <a:latin typeface="Arial" panose="020B0604020202020204" pitchFamily="34" charset="0"/>
                <a:cs typeface="Arial" panose="020B0604020202020204" pitchFamily="34" charset="0"/>
              </a:rPr>
              <a:t>impairments)</a:t>
            </a:r>
            <a:endParaRPr lang="en-GB" dirty="0">
              <a:latin typeface="Arial" panose="020B0604020202020204" pitchFamily="34" charset="0"/>
              <a:cs typeface="Arial" panose="020B0604020202020204" pitchFamily="34" charset="0"/>
            </a:endParaRPr>
          </a:p>
        </p:txBody>
      </p:sp>
      <p:sp>
        <p:nvSpPr>
          <p:cNvPr id="6" name="TextBox 5"/>
          <p:cNvSpPr txBox="1"/>
          <p:nvPr/>
        </p:nvSpPr>
        <p:spPr>
          <a:xfrm>
            <a:off x="1257563" y="4896474"/>
            <a:ext cx="7684416" cy="923330"/>
          </a:xfrm>
          <a:prstGeom prst="rect">
            <a:avLst/>
          </a:prstGeom>
          <a:noFill/>
        </p:spPr>
        <p:txBody>
          <a:bodyPr wrap="square" rtlCol="0">
            <a:spAutoFit/>
          </a:bodyPr>
          <a:lstStyle/>
          <a:p>
            <a:pPr marL="285750" lvl="0" indent="-285750">
              <a:buFont typeface="Wingdings" panose="05000000000000000000" pitchFamily="2" charset="2"/>
              <a:buChar char="v"/>
            </a:pPr>
            <a:r>
              <a:rPr lang="en-GB" dirty="0">
                <a:latin typeface="Arial"/>
                <a:ea typeface="Arial"/>
                <a:cs typeface="Arial"/>
                <a:sym typeface="Arial"/>
              </a:rPr>
              <a:t>Some Autistic children may find it difficult to perceive the world around them. Some may find it hard to read or understand the emotions of others.</a:t>
            </a:r>
            <a:endParaRPr lang="en-GB" dirty="0"/>
          </a:p>
        </p:txBody>
      </p:sp>
      <p:sp>
        <p:nvSpPr>
          <p:cNvPr id="9" name="TextBox 8"/>
          <p:cNvSpPr txBox="1"/>
          <p:nvPr/>
        </p:nvSpPr>
        <p:spPr>
          <a:xfrm>
            <a:off x="8826069" y="4543735"/>
            <a:ext cx="3003705" cy="523220"/>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Triad of </a:t>
            </a:r>
            <a:r>
              <a:rPr lang="en-GB" sz="1400" dirty="0" smtClean="0">
                <a:latin typeface="Arial" panose="020B0604020202020204" pitchFamily="34" charset="0"/>
                <a:cs typeface="Arial" panose="020B0604020202020204" pitchFamily="34" charset="0"/>
              </a:rPr>
              <a:t>impairments has been replaced with Dyad of impairments</a:t>
            </a:r>
            <a:endParaRPr lang="en-GB" sz="14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a:stretch>
            <a:fillRect/>
          </a:stretch>
        </p:blipFill>
        <p:spPr>
          <a:xfrm>
            <a:off x="8826069" y="1949414"/>
            <a:ext cx="3003705" cy="2610913"/>
          </a:xfrm>
          <a:prstGeom prst="rect">
            <a:avLst/>
          </a:prstGeom>
        </p:spPr>
      </p:pic>
      <p:sp>
        <p:nvSpPr>
          <p:cNvPr id="7" name="TextBox 6"/>
          <p:cNvSpPr txBox="1"/>
          <p:nvPr/>
        </p:nvSpPr>
        <p:spPr>
          <a:xfrm>
            <a:off x="1257563" y="5915256"/>
            <a:ext cx="8216721" cy="861774"/>
          </a:xfrm>
          <a:prstGeom prst="rect">
            <a:avLst/>
          </a:prstGeom>
          <a:noFill/>
        </p:spPr>
        <p:txBody>
          <a:bodyPr wrap="square" rtlCol="0">
            <a:spAutoFit/>
          </a:bodyPr>
          <a:lstStyle/>
          <a:p>
            <a:pPr marL="285750" indent="-285750">
              <a:buFont typeface="Wingdings" panose="05000000000000000000" pitchFamily="2" charset="2"/>
              <a:buChar char="v"/>
            </a:pPr>
            <a:r>
              <a:rPr lang="en-GB" b="1" dirty="0">
                <a:latin typeface="Arial" panose="020B0604020202020204" pitchFamily="34" charset="0"/>
                <a:cs typeface="Arial" panose="020B0604020202020204" pitchFamily="34" charset="0"/>
              </a:rPr>
              <a:t>Anxiety</a:t>
            </a:r>
            <a:r>
              <a:rPr lang="en-GB"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affects a lot of autistic children and adults. It can be caused by not being able to make sense of things going on around </a:t>
            </a:r>
            <a:r>
              <a:rPr lang="en-GB" sz="1600" dirty="0" smtClean="0">
                <a:latin typeface="Arial" panose="020B0604020202020204" pitchFamily="34" charset="0"/>
                <a:cs typeface="Arial" panose="020B0604020202020204" pitchFamily="34" charset="0"/>
              </a:rPr>
              <a:t>them, change of routine and feeling misunderstood- May result in behaviours such as </a:t>
            </a:r>
            <a:r>
              <a:rPr lang="en-GB" sz="1600" dirty="0" err="1" smtClean="0">
                <a:latin typeface="Arial" panose="020B0604020202020204" pitchFamily="34" charset="0"/>
                <a:cs typeface="Arial" panose="020B0604020202020204" pitchFamily="34" charset="0"/>
              </a:rPr>
              <a:t>metldowns</a:t>
            </a:r>
            <a:r>
              <a:rPr lang="en-GB" sz="1600" dirty="0" smtClean="0">
                <a:latin typeface="Arial" panose="020B0604020202020204" pitchFamily="34" charset="0"/>
                <a:cs typeface="Arial" panose="020B0604020202020204" pitchFamily="34" charset="0"/>
              </a:rPr>
              <a:t>/</a:t>
            </a:r>
            <a:r>
              <a:rPr lang="en-GB" sz="1600" dirty="0" err="1" smtClean="0">
                <a:latin typeface="Arial" panose="020B0604020202020204" pitchFamily="34" charset="0"/>
                <a:cs typeface="Arial" panose="020B0604020202020204" pitchFamily="34" charset="0"/>
              </a:rPr>
              <a:t>stimming</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232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additive="base">
                                        <p:cTn id="4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10"/>
            <a:ext cx="8911687" cy="650898"/>
          </a:xfrm>
        </p:spPr>
        <p:txBody>
          <a:bodyPr/>
          <a:lstStyle/>
          <a:p>
            <a:r>
              <a:rPr lang="en-GB" dirty="0" smtClean="0">
                <a:latin typeface="Arial" panose="020B0604020202020204" pitchFamily="34" charset="0"/>
                <a:cs typeface="Arial" panose="020B0604020202020204" pitchFamily="34" charset="0"/>
              </a:rPr>
              <a:t>What is Autism?</a:t>
            </a:r>
            <a:endParaRPr lang="en-GB" dirty="0">
              <a:latin typeface="Arial" panose="020B0604020202020204" pitchFamily="34" charset="0"/>
              <a:cs typeface="Arial" panose="020B0604020202020204" pitchFamily="34" charset="0"/>
            </a:endParaRPr>
          </a:p>
        </p:txBody>
      </p:sp>
      <p:sp>
        <p:nvSpPr>
          <p:cNvPr id="4" name="TextBox 3"/>
          <p:cNvSpPr txBox="1"/>
          <p:nvPr/>
        </p:nvSpPr>
        <p:spPr>
          <a:xfrm>
            <a:off x="1416675" y="1339638"/>
            <a:ext cx="6825803" cy="1200329"/>
          </a:xfrm>
          <a:prstGeom prst="rect">
            <a:avLst/>
          </a:prstGeom>
          <a:noFill/>
        </p:spPr>
        <p:txBody>
          <a:bodyPr wrap="square" rtlCol="0">
            <a:spAutoFit/>
          </a:bodyPr>
          <a:lstStyle/>
          <a:p>
            <a:pPr marL="285750" lvl="0" indent="-285750">
              <a:buFont typeface="Wingdings" panose="05000000000000000000" pitchFamily="2" charset="2"/>
              <a:buChar char="v"/>
            </a:pPr>
            <a:r>
              <a:rPr lang="en-GB" dirty="0">
                <a:solidFill>
                  <a:schemeClr val="dk1"/>
                </a:solidFill>
                <a:latin typeface="Arial"/>
                <a:ea typeface="Arial"/>
                <a:cs typeface="Arial"/>
                <a:sym typeface="Arial"/>
              </a:rPr>
              <a:t>Some Autistic children have excellent memories - they can remember facts, be very precise with detail and can follow schedules and routines. However, this is not the same for everyone on the Autism Spectrum.</a:t>
            </a:r>
            <a:endParaRPr lang="en-GB" dirty="0"/>
          </a:p>
        </p:txBody>
      </p:sp>
      <p:sp>
        <p:nvSpPr>
          <p:cNvPr id="5" name="TextBox 4"/>
          <p:cNvSpPr txBox="1"/>
          <p:nvPr/>
        </p:nvSpPr>
        <p:spPr>
          <a:xfrm>
            <a:off x="1416675" y="2604598"/>
            <a:ext cx="8538693" cy="646331"/>
          </a:xfrm>
          <a:prstGeom prst="rect">
            <a:avLst/>
          </a:prstGeom>
          <a:noFill/>
        </p:spPr>
        <p:txBody>
          <a:bodyPr wrap="square" rtlCol="0">
            <a:spAutoFit/>
          </a:bodyPr>
          <a:lstStyle/>
          <a:p>
            <a:pPr marL="285750" lvl="0" indent="-285750">
              <a:buFont typeface="Wingdings" panose="05000000000000000000" pitchFamily="2" charset="2"/>
              <a:buChar char="v"/>
            </a:pPr>
            <a:r>
              <a:rPr lang="en-GB" dirty="0">
                <a:latin typeface="Arial"/>
                <a:ea typeface="Arial"/>
                <a:cs typeface="Arial"/>
                <a:sym typeface="Arial"/>
              </a:rPr>
              <a:t>Autistic people may learn a lot about a topic they like, which could be anything</a:t>
            </a:r>
            <a:r>
              <a:rPr lang="en-GB" dirty="0" smtClean="0">
                <a:latin typeface="Arial"/>
                <a:ea typeface="Arial"/>
                <a:cs typeface="Arial"/>
                <a:sym typeface="Arial"/>
              </a:rPr>
              <a:t>!</a:t>
            </a:r>
          </a:p>
          <a:p>
            <a:endParaRPr lang="en-GB" dirty="0"/>
          </a:p>
        </p:txBody>
      </p:sp>
      <p:sp>
        <p:nvSpPr>
          <p:cNvPr id="6" name="TextBox 5"/>
          <p:cNvSpPr txBox="1"/>
          <p:nvPr/>
        </p:nvSpPr>
        <p:spPr>
          <a:xfrm>
            <a:off x="1416675" y="4257353"/>
            <a:ext cx="8538693" cy="646331"/>
          </a:xfrm>
          <a:prstGeom prst="rect">
            <a:avLst/>
          </a:prstGeom>
          <a:noFill/>
        </p:spPr>
        <p:txBody>
          <a:bodyPr wrap="square" rtlCol="0">
            <a:spAutoFit/>
          </a:bodyPr>
          <a:lstStyle/>
          <a:p>
            <a:pPr marL="285750" lvl="0" indent="-285750">
              <a:buFont typeface="Wingdings" panose="05000000000000000000" pitchFamily="2" charset="2"/>
              <a:buChar char="v"/>
            </a:pPr>
            <a:r>
              <a:rPr lang="en-GB" dirty="0">
                <a:latin typeface="Arial"/>
                <a:ea typeface="Arial"/>
                <a:cs typeface="Arial"/>
                <a:sym typeface="Arial"/>
              </a:rPr>
              <a:t>Most Autistic children go to mainstream school, while others require support at special schools</a:t>
            </a:r>
            <a:r>
              <a:rPr lang="en-GB" dirty="0" smtClean="0">
                <a:latin typeface="Arial"/>
                <a:ea typeface="Arial"/>
                <a:cs typeface="Arial"/>
                <a:sym typeface="Arial"/>
              </a:rPr>
              <a:t>.</a:t>
            </a:r>
            <a:endParaRPr lang="en-GB" dirty="0"/>
          </a:p>
        </p:txBody>
      </p:sp>
      <p:sp>
        <p:nvSpPr>
          <p:cNvPr id="8" name="TextBox 7"/>
          <p:cNvSpPr txBox="1"/>
          <p:nvPr/>
        </p:nvSpPr>
        <p:spPr>
          <a:xfrm>
            <a:off x="1416675" y="3472595"/>
            <a:ext cx="8229601"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latin typeface="Arial" panose="020B0604020202020204" pitchFamily="34" charset="0"/>
                <a:cs typeface="Arial" panose="020B0604020202020204" pitchFamily="34" charset="0"/>
              </a:rPr>
              <a:t>Autistic people may compartmentalise things/people/situations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750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10"/>
            <a:ext cx="3344237" cy="534989"/>
          </a:xfrm>
        </p:spPr>
        <p:txBody>
          <a:bodyPr>
            <a:normAutofit/>
          </a:bodyPr>
          <a:lstStyle/>
          <a:p>
            <a:r>
              <a:rPr lang="en-GB" sz="2800" dirty="0" smtClean="0">
                <a:latin typeface="Arial" panose="020B0604020202020204" pitchFamily="34" charset="0"/>
                <a:cs typeface="Arial" panose="020B0604020202020204" pitchFamily="34" charset="0"/>
              </a:rPr>
              <a:t>Autism and girls</a:t>
            </a:r>
            <a:endParaRPr lang="en-GB" sz="2800" dirty="0">
              <a:latin typeface="Arial" panose="020B0604020202020204" pitchFamily="34" charset="0"/>
              <a:cs typeface="Arial" panose="020B0604020202020204" pitchFamily="34" charset="0"/>
            </a:endParaRPr>
          </a:p>
        </p:txBody>
      </p:sp>
      <p:sp>
        <p:nvSpPr>
          <p:cNvPr id="3" name="TextBox 2"/>
          <p:cNvSpPr txBox="1"/>
          <p:nvPr/>
        </p:nvSpPr>
        <p:spPr>
          <a:xfrm>
            <a:off x="1815921" y="1660305"/>
            <a:ext cx="7714445" cy="646331"/>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latin typeface="Arial" panose="020B0604020202020204" pitchFamily="34" charset="0"/>
                <a:cs typeface="Arial" panose="020B0604020202020204" pitchFamily="34" charset="0"/>
              </a:rPr>
              <a:t>In </a:t>
            </a:r>
            <a:r>
              <a:rPr lang="en-GB" dirty="0">
                <a:latin typeface="Arial" panose="020B0604020202020204" pitchFamily="34" charset="0"/>
                <a:cs typeface="Arial" panose="020B0604020202020204" pitchFamily="34" charset="0"/>
              </a:rPr>
              <a:t>the past, it was assumed that autistic people were overwhelmingly men and boys, and only very rarely women and girls. This is </a:t>
            </a:r>
            <a:r>
              <a:rPr lang="en-GB" dirty="0" smtClean="0">
                <a:latin typeface="Arial" panose="020B0604020202020204" pitchFamily="34" charset="0"/>
                <a:cs typeface="Arial" panose="020B0604020202020204" pitchFamily="34" charset="0"/>
              </a:rPr>
              <a:t>wrong!</a:t>
            </a:r>
            <a:r>
              <a:rPr lang="en-GB" b="1"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4" name="TextBox 3"/>
          <p:cNvSpPr txBox="1"/>
          <p:nvPr/>
        </p:nvSpPr>
        <p:spPr>
          <a:xfrm>
            <a:off x="1815921" y="2529485"/>
            <a:ext cx="7856113" cy="923330"/>
          </a:xfrm>
          <a:prstGeom prst="rect">
            <a:avLst/>
          </a:prstGeom>
          <a:noFill/>
        </p:spPr>
        <p:txBody>
          <a:bodyPr wrap="square" rtlCol="0">
            <a:spAutoFit/>
          </a:bodyPr>
          <a:lstStyle/>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Autistic characteristics in women and girls may differ from those of other autistic </a:t>
            </a:r>
            <a:r>
              <a:rPr lang="en-GB" dirty="0" smtClean="0">
                <a:latin typeface="Arial" panose="020B0604020202020204" pitchFamily="34" charset="0"/>
                <a:cs typeface="Arial" panose="020B0604020202020204" pitchFamily="34" charset="0"/>
              </a:rPr>
              <a:t>people because:</a:t>
            </a:r>
          </a:p>
          <a:p>
            <a:endParaRPr lang="en-GB" dirty="0"/>
          </a:p>
        </p:txBody>
      </p:sp>
      <p:sp>
        <p:nvSpPr>
          <p:cNvPr id="5" name="TextBox 4"/>
          <p:cNvSpPr txBox="1"/>
          <p:nvPr/>
        </p:nvSpPr>
        <p:spPr>
          <a:xfrm>
            <a:off x="1751527" y="5747889"/>
            <a:ext cx="8371268" cy="646331"/>
          </a:xfrm>
          <a:prstGeom prst="rect">
            <a:avLst/>
          </a:prstGeom>
          <a:noFill/>
        </p:spPr>
        <p:txBody>
          <a:bodyPr wrap="square" rtlCol="0">
            <a:spAutoFit/>
          </a:bodyPr>
          <a:lstStyle/>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They may also be missed if their academic achievement masks difficulties they are facing in other areas. </a:t>
            </a:r>
          </a:p>
        </p:txBody>
      </p:sp>
      <p:sp>
        <p:nvSpPr>
          <p:cNvPr id="6" name="TextBox 5"/>
          <p:cNvSpPr txBox="1"/>
          <p:nvPr/>
        </p:nvSpPr>
        <p:spPr>
          <a:xfrm>
            <a:off x="1815921" y="4600352"/>
            <a:ext cx="7675808" cy="1200329"/>
          </a:xfrm>
          <a:prstGeom prst="rect">
            <a:avLst/>
          </a:prstGeom>
          <a:noFill/>
        </p:spPr>
        <p:txBody>
          <a:bodyPr wrap="square" rtlCol="0">
            <a:spAutoFit/>
          </a:bodyPr>
          <a:lstStyle/>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At school, autistic girls may be more likely to be part of a friendship group and this could be a reason that teachers don't notice their differences. </a:t>
            </a:r>
          </a:p>
          <a:p>
            <a:endParaRPr lang="en-GB" dirty="0"/>
          </a:p>
        </p:txBody>
      </p:sp>
      <p:sp>
        <p:nvSpPr>
          <p:cNvPr id="7" name="TextBox 6"/>
          <p:cNvSpPr txBox="1"/>
          <p:nvPr/>
        </p:nvSpPr>
        <p:spPr>
          <a:xfrm>
            <a:off x="1815921" y="3400023"/>
            <a:ext cx="9066726" cy="1200329"/>
          </a:xfrm>
          <a:prstGeom prst="rect">
            <a:avLst/>
          </a:prstGeom>
          <a:noFill/>
        </p:spPr>
        <p:txBody>
          <a:bodyPr wrap="square" rtlCol="0">
            <a:spAutoFit/>
          </a:bodyPr>
          <a:lstStyle/>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They might seem to have fewer social difficulties than autistic men and boys, but this could be because they are more likely to 'mask' their autistic traits (though the stress of doing so can result in anxiety and overwhelm). </a:t>
            </a:r>
          </a:p>
          <a:p>
            <a:endParaRPr lang="en-GB" dirty="0"/>
          </a:p>
        </p:txBody>
      </p:sp>
    </p:spTree>
    <p:extLst>
      <p:ext uri="{BB962C8B-B14F-4D97-AF65-F5344CB8AC3E}">
        <p14:creationId xmlns:p14="http://schemas.microsoft.com/office/powerpoint/2010/main" val="147626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Autism and girls</a:t>
            </a:r>
            <a:endParaRPr lang="en-GB" dirty="0"/>
          </a:p>
        </p:txBody>
      </p:sp>
      <p:sp>
        <p:nvSpPr>
          <p:cNvPr id="3" name="TextBox 2"/>
          <p:cNvSpPr txBox="1"/>
          <p:nvPr/>
        </p:nvSpPr>
        <p:spPr>
          <a:xfrm>
            <a:off x="1970468" y="1635617"/>
            <a:ext cx="9534143"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Some of the core characteristics of autism are having ‘repetitive behaviours</a:t>
            </a:r>
            <a:r>
              <a:rPr lang="en-GB" dirty="0" smtClean="0">
                <a:latin typeface="Arial" panose="020B0604020202020204" pitchFamily="34" charset="0"/>
                <a:cs typeface="Arial" panose="020B0604020202020204" pitchFamily="34" charset="0"/>
              </a:rPr>
              <a:t>’ (also known as </a:t>
            </a:r>
            <a:r>
              <a:rPr lang="en-GB" dirty="0" err="1" smtClean="0">
                <a:latin typeface="Arial" panose="020B0604020202020204" pitchFamily="34" charset="0"/>
                <a:cs typeface="Arial" panose="020B0604020202020204" pitchFamily="34" charset="0"/>
              </a:rPr>
              <a:t>stimming</a:t>
            </a:r>
            <a:r>
              <a:rPr lang="en-GB" dirty="0" smtClean="0">
                <a:latin typeface="Arial" panose="020B0604020202020204" pitchFamily="34" charset="0"/>
                <a:cs typeface="Arial" panose="020B0604020202020204" pitchFamily="34" charset="0"/>
              </a:rPr>
              <a:t> or self-stimulating behaviours) </a:t>
            </a:r>
            <a:r>
              <a:rPr lang="en-GB" dirty="0">
                <a:latin typeface="Arial" panose="020B0604020202020204" pitchFamily="34" charset="0"/>
                <a:cs typeface="Arial" panose="020B0604020202020204" pitchFamily="34" charset="0"/>
              </a:rPr>
              <a:t>and highly-focused interests.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Stereotyped </a:t>
            </a:r>
            <a:r>
              <a:rPr lang="en-GB" dirty="0">
                <a:latin typeface="Arial" panose="020B0604020202020204" pitchFamily="34" charset="0"/>
                <a:cs typeface="Arial" panose="020B0604020202020204" pitchFamily="34" charset="0"/>
              </a:rPr>
              <a:t>examples of these include rocking backwards and forwards, and a fascination with trains. </a:t>
            </a:r>
            <a:endParaRPr lang="en-GB" dirty="0" smtClean="0">
              <a:latin typeface="Arial" panose="020B0604020202020204" pitchFamily="34" charset="0"/>
              <a:cs typeface="Arial" panose="020B0604020202020204" pitchFamily="34" charset="0"/>
            </a:endParaRPr>
          </a:p>
        </p:txBody>
      </p:sp>
      <p:sp>
        <p:nvSpPr>
          <p:cNvPr id="5" name="TextBox 4"/>
          <p:cNvSpPr txBox="1"/>
          <p:nvPr/>
        </p:nvSpPr>
        <p:spPr>
          <a:xfrm>
            <a:off x="1970468" y="2835946"/>
            <a:ext cx="9028090"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However, in autistic women and girls these behaviours and interests may be similar to those of non-autistic women and girls, such as twirling hair and reading books, and as such may go unnoticed despite the greater intensity or focus typical for autistic people.  </a:t>
            </a:r>
          </a:p>
          <a:p>
            <a:endParaRPr lang="en-GB" dirty="0"/>
          </a:p>
        </p:txBody>
      </p:sp>
      <p:sp>
        <p:nvSpPr>
          <p:cNvPr id="6" name="TextBox 5"/>
          <p:cNvSpPr txBox="1"/>
          <p:nvPr/>
        </p:nvSpPr>
        <p:spPr>
          <a:xfrm>
            <a:off x="8796270" y="6027313"/>
            <a:ext cx="3395729" cy="369332"/>
          </a:xfrm>
          <a:prstGeom prst="rect">
            <a:avLst/>
          </a:prstGeom>
          <a:noFill/>
        </p:spPr>
        <p:txBody>
          <a:bodyPr wrap="square" rtlCol="0">
            <a:spAutoFit/>
          </a:bodyPr>
          <a:lstStyle/>
          <a:p>
            <a:r>
              <a:rPr lang="en-GB" dirty="0" smtClean="0">
                <a:solidFill>
                  <a:srgbClr val="0070C0"/>
                </a:solidFill>
                <a:latin typeface="Arial" panose="020B0604020202020204" pitchFamily="34" charset="0"/>
                <a:cs typeface="Arial" panose="020B0604020202020204" pitchFamily="34" charset="0"/>
              </a:rPr>
              <a:t>National Autistic Society 2024</a:t>
            </a:r>
            <a:endParaRPr lang="en-GB"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857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049" y="482442"/>
            <a:ext cx="8911687" cy="1280890"/>
          </a:xfrm>
        </p:spPr>
        <p:txBody>
          <a:bodyPr/>
          <a:lstStyle/>
          <a:p>
            <a:r>
              <a:rPr lang="en-GB" dirty="0" smtClean="0">
                <a:solidFill>
                  <a:schemeClr val="tx1"/>
                </a:solidFill>
                <a:latin typeface="Arial" panose="020B0604020202020204" pitchFamily="34" charset="0"/>
                <a:cs typeface="Arial" panose="020B0604020202020204" pitchFamily="34" charset="0"/>
              </a:rPr>
              <a:t>What is ADHD?</a:t>
            </a:r>
            <a:endParaRPr lang="en-GB"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2746049" y="2085235"/>
            <a:ext cx="5798382" cy="646331"/>
          </a:xfrm>
          <a:prstGeom prst="rect">
            <a:avLst/>
          </a:prstGeom>
        </p:spPr>
        <p:txBody>
          <a:bodyPr wrap="none">
            <a:spAutoFit/>
          </a:bodyPr>
          <a:lstStyle/>
          <a:p>
            <a:r>
              <a:rPr lang="en-GB" dirty="0">
                <a:hlinkClick r:id="rId2"/>
              </a:rPr>
              <a:t>https://</a:t>
            </a:r>
            <a:r>
              <a:rPr lang="en-GB" dirty="0" smtClean="0">
                <a:hlinkClick r:id="rId2"/>
              </a:rPr>
              <a:t>www.youtube.com/watch?v=suEjXwnxaYY</a:t>
            </a:r>
            <a:endParaRPr lang="en-GB" dirty="0" smtClean="0"/>
          </a:p>
          <a:p>
            <a:endParaRPr lang="en-GB" dirty="0"/>
          </a:p>
        </p:txBody>
      </p:sp>
      <p:sp>
        <p:nvSpPr>
          <p:cNvPr id="4" name="TextBox 3"/>
          <p:cNvSpPr txBox="1"/>
          <p:nvPr/>
        </p:nvSpPr>
        <p:spPr>
          <a:xfrm>
            <a:off x="2897746" y="1700011"/>
            <a:ext cx="978795" cy="369332"/>
          </a:xfrm>
          <a:prstGeom prst="rect">
            <a:avLst/>
          </a:prstGeom>
          <a:noFill/>
        </p:spPr>
        <p:txBody>
          <a:bodyPr wrap="square" rtlCol="0">
            <a:spAutoFit/>
          </a:bodyPr>
          <a:lstStyle/>
          <a:p>
            <a:r>
              <a:rPr lang="en-GB" b="1" dirty="0" smtClean="0"/>
              <a:t>Video:</a:t>
            </a:r>
            <a:endParaRPr lang="en-GB" b="1" dirty="0"/>
          </a:p>
        </p:txBody>
      </p:sp>
      <p:pic>
        <p:nvPicPr>
          <p:cNvPr id="5" name="Picture 4"/>
          <p:cNvPicPr>
            <a:picLocks noChangeAspect="1"/>
          </p:cNvPicPr>
          <p:nvPr/>
        </p:nvPicPr>
        <p:blipFill>
          <a:blip r:embed="rId3"/>
          <a:stretch>
            <a:fillRect/>
          </a:stretch>
        </p:blipFill>
        <p:spPr>
          <a:xfrm>
            <a:off x="3031580" y="2747458"/>
            <a:ext cx="5227320" cy="3257110"/>
          </a:xfrm>
          <a:prstGeom prst="rect">
            <a:avLst/>
          </a:prstGeom>
        </p:spPr>
      </p:pic>
    </p:spTree>
    <p:extLst>
      <p:ext uri="{BB962C8B-B14F-4D97-AF65-F5344CB8AC3E}">
        <p14:creationId xmlns:p14="http://schemas.microsoft.com/office/powerpoint/2010/main" val="1664459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10"/>
            <a:ext cx="8911687" cy="727612"/>
          </a:xfrm>
        </p:spPr>
        <p:txBody>
          <a:bodyPr>
            <a:normAutofit/>
          </a:bodyPr>
          <a:lstStyle/>
          <a:p>
            <a:r>
              <a:rPr lang="en-GB" sz="3200" dirty="0" smtClean="0">
                <a:latin typeface="Arial" panose="020B0604020202020204" pitchFamily="34" charset="0"/>
                <a:cs typeface="Arial" panose="020B0604020202020204" pitchFamily="34" charset="0"/>
              </a:rPr>
              <a:t>What is ADHD?</a:t>
            </a:r>
            <a:endParaRPr lang="en-GB" sz="3200" dirty="0">
              <a:latin typeface="Arial" panose="020B0604020202020204" pitchFamily="34" charset="0"/>
              <a:cs typeface="Arial" panose="020B0604020202020204" pitchFamily="34" charset="0"/>
            </a:endParaRPr>
          </a:p>
        </p:txBody>
      </p:sp>
      <p:sp>
        <p:nvSpPr>
          <p:cNvPr id="3" name="TextBox 2"/>
          <p:cNvSpPr txBox="1"/>
          <p:nvPr/>
        </p:nvSpPr>
        <p:spPr>
          <a:xfrm>
            <a:off x="2027583" y="1330361"/>
            <a:ext cx="9477028"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ADHD stands for Attention Deficit Hyperactivity </a:t>
            </a:r>
            <a:r>
              <a:rPr lang="en-GB" dirty="0" smtClean="0">
                <a:latin typeface="Arial" panose="020B0604020202020204" pitchFamily="34" charset="0"/>
                <a:cs typeface="Arial" panose="020B0604020202020204" pitchFamily="34" charset="0"/>
              </a:rPr>
              <a:t>Disorder.  ADD stands for Attention Deficit Disorder.</a:t>
            </a:r>
          </a:p>
          <a:p>
            <a:r>
              <a:rPr lang="en-GB" dirty="0" smtClean="0">
                <a:latin typeface="Arial" panose="020B0604020202020204" pitchFamily="34" charset="0"/>
                <a:cs typeface="Arial" panose="020B0604020202020204" pitchFamily="34" charset="0"/>
              </a:rPr>
              <a:t> ADHD is </a:t>
            </a:r>
            <a:r>
              <a:rPr lang="en-GB" dirty="0">
                <a:latin typeface="Arial" panose="020B0604020202020204" pitchFamily="34" charset="0"/>
                <a:cs typeface="Arial" panose="020B0604020202020204" pitchFamily="34" charset="0"/>
              </a:rPr>
              <a:t>often picked up when children are young and are struggling to</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5" name="TextBox 4"/>
          <p:cNvSpPr txBox="1"/>
          <p:nvPr/>
        </p:nvSpPr>
        <p:spPr>
          <a:xfrm>
            <a:off x="2014330" y="5257618"/>
            <a:ext cx="9490281" cy="646331"/>
          </a:xfrm>
          <a:prstGeom prst="rect">
            <a:avLst/>
          </a:prstGeom>
          <a:noFill/>
        </p:spPr>
        <p:txBody>
          <a:bodyPr wrap="square" rtlCol="0">
            <a:spAutoFit/>
          </a:bodyPr>
          <a:lstStyle/>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Things normally get better as children get older, but some adults are affected all their lives. ADHD affects more boys than girls.</a:t>
            </a:r>
          </a:p>
        </p:txBody>
      </p:sp>
      <p:sp>
        <p:nvSpPr>
          <p:cNvPr id="6" name="TextBox 5"/>
          <p:cNvSpPr txBox="1"/>
          <p:nvPr/>
        </p:nvSpPr>
        <p:spPr>
          <a:xfrm>
            <a:off x="2120347" y="4209041"/>
            <a:ext cx="8892209" cy="646331"/>
          </a:xfrm>
          <a:prstGeom prst="rect">
            <a:avLst/>
          </a:prstGeom>
          <a:noFill/>
        </p:spPr>
        <p:txBody>
          <a:bodyPr wrap="square" rtlCol="0">
            <a:spAutoFit/>
          </a:bodyPr>
          <a:lstStyle/>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Many of us go through phases where we are fidgety or find it hard to pay attention. This can be completely normal and does not mean you have ADHD</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2160104" y="3701383"/>
            <a:ext cx="7911548"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think before they do </a:t>
            </a:r>
            <a:r>
              <a:rPr lang="en-GB" dirty="0" smtClean="0">
                <a:latin typeface="Arial" panose="020B0604020202020204" pitchFamily="34" charset="0"/>
                <a:cs typeface="Arial" panose="020B0604020202020204" pitchFamily="34" charset="0"/>
              </a:rPr>
              <a:t>things (Impulsive)</a:t>
            </a:r>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2160104" y="3266729"/>
            <a:ext cx="8534400"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sit still without fidgeting or becoming restless (hyperactivity</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9" name="TextBox 8"/>
          <p:cNvSpPr txBox="1"/>
          <p:nvPr/>
        </p:nvSpPr>
        <p:spPr>
          <a:xfrm>
            <a:off x="2160104" y="2876080"/>
            <a:ext cx="7474227"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stay focused or </a:t>
            </a:r>
            <a:r>
              <a:rPr lang="en-GB" dirty="0" smtClean="0">
                <a:latin typeface="Arial" panose="020B0604020202020204" pitchFamily="34" charset="0"/>
                <a:cs typeface="Arial" panose="020B0604020202020204" pitchFamily="34" charset="0"/>
              </a:rPr>
              <a:t>concentrate</a:t>
            </a:r>
            <a:endParaRPr lang="en-GB" dirty="0">
              <a:latin typeface="Arial" panose="020B0604020202020204" pitchFamily="34" charset="0"/>
              <a:cs typeface="Arial" panose="020B0604020202020204" pitchFamily="34" charset="0"/>
            </a:endParaRPr>
          </a:p>
        </p:txBody>
      </p:sp>
      <p:sp>
        <p:nvSpPr>
          <p:cNvPr id="10" name="TextBox 9"/>
          <p:cNvSpPr txBox="1"/>
          <p:nvPr/>
        </p:nvSpPr>
        <p:spPr>
          <a:xfrm>
            <a:off x="2160104" y="2446823"/>
            <a:ext cx="5155096" cy="369332"/>
          </a:xfrm>
          <a:prstGeom prst="rect">
            <a:avLst/>
          </a:prstGeom>
          <a:noFill/>
        </p:spPr>
        <p:txBody>
          <a:bodyPr wrap="square" rtlCol="0">
            <a:spAutoFit/>
          </a:bodyPr>
          <a:lstStyle/>
          <a:p>
            <a:pPr marL="285750" indent="-285750">
              <a:buFont typeface="Wingdings" panose="05000000000000000000" pitchFamily="2" charset="2"/>
              <a:buChar char="v"/>
            </a:pPr>
            <a:r>
              <a:rPr lang="en-GB" dirty="0">
                <a:latin typeface="Arial" panose="020B0604020202020204" pitchFamily="34" charset="0"/>
                <a:cs typeface="Arial" panose="020B0604020202020204" pitchFamily="34" charset="0"/>
              </a:rPr>
              <a:t>pay </a:t>
            </a:r>
            <a:r>
              <a:rPr lang="en-GB" dirty="0" smtClean="0">
                <a:latin typeface="Arial" panose="020B0604020202020204" pitchFamily="34" charset="0"/>
                <a:cs typeface="Arial" panose="020B0604020202020204" pitchFamily="34" charset="0"/>
              </a:rPr>
              <a:t>attention</a:t>
            </a:r>
            <a:endParaRPr lang="en-GB" dirty="0">
              <a:latin typeface="Arial" panose="020B0604020202020204" pitchFamily="34" charset="0"/>
              <a:cs typeface="Arial" panose="020B0604020202020204" pitchFamily="34" charset="0"/>
            </a:endParaRPr>
          </a:p>
        </p:txBody>
      </p:sp>
      <p:sp>
        <p:nvSpPr>
          <p:cNvPr id="11" name="TextBox 10"/>
          <p:cNvSpPr txBox="1"/>
          <p:nvPr/>
        </p:nvSpPr>
        <p:spPr>
          <a:xfrm>
            <a:off x="9634331" y="6332211"/>
            <a:ext cx="2477783" cy="30777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CAMHS-Oxford Health 2024</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04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324</TotalTime>
  <Words>1299</Words>
  <Application>Microsoft Office PowerPoint</Application>
  <PresentationFormat>Widescreen</PresentationFormat>
  <Paragraphs>131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Century Gothic</vt:lpstr>
      <vt:lpstr>Wingdings</vt:lpstr>
      <vt:lpstr>Wingdings 3</vt:lpstr>
      <vt:lpstr>Wisp</vt:lpstr>
      <vt:lpstr>Autism  and  ADHD</vt:lpstr>
      <vt:lpstr>Aims:     </vt:lpstr>
      <vt:lpstr>What is Autism?</vt:lpstr>
      <vt:lpstr>What is Autism?</vt:lpstr>
      <vt:lpstr>What is Autism?</vt:lpstr>
      <vt:lpstr>Autism and girls</vt:lpstr>
      <vt:lpstr>Autism and girls</vt:lpstr>
      <vt:lpstr>What is ADHD?</vt:lpstr>
      <vt:lpstr>What is ADHD?</vt:lpstr>
      <vt:lpstr>How are Autism and ADHD connected? </vt:lpstr>
      <vt:lpstr>How are neurodivergent children supported at Radnage School?</vt:lpstr>
      <vt:lpstr>PowerPoint Presentation</vt:lpstr>
      <vt:lpstr>How Parents/and Carers can support children at home?</vt:lpstr>
      <vt:lpstr>Eating difficulties  It’s important for all children to eat a healthy balanced diet, however often children with ASD/ADHD can be "fussy eaters“ due to their sensory differences. They may:  </vt:lpstr>
      <vt:lpstr>Friendships and socialising:  Try not to force your child into social situations if they're OK being on their own.  Speak to your child's Class Teacher/SENDCo  Read more advice about making friends from the National Autistic Society  Try not to put pressure on your child – learning social skills takes time</vt:lpstr>
      <vt:lpstr>Staying healthy It's important that your child has regular check-ups with the: dentist optician doctors treating any other conditions your child has </vt:lpstr>
      <vt:lpstr>Useful Books:</vt:lpstr>
      <vt:lpstr>Useful websites:</vt:lpstr>
    </vt:vector>
  </TitlesOfParts>
  <Company>HP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 and ADHD</dc:title>
  <dc:creator>Noreen Khan</dc:creator>
  <cp:lastModifiedBy>Noreen Khan</cp:lastModifiedBy>
  <cp:revision>33</cp:revision>
  <dcterms:created xsi:type="dcterms:W3CDTF">2024-03-15T12:19:50Z</dcterms:created>
  <dcterms:modified xsi:type="dcterms:W3CDTF">2024-03-19T09:41:22Z</dcterms:modified>
</cp:coreProperties>
</file>