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6" r:id="rId7"/>
    <p:sldId id="267" r:id="rId8"/>
    <p:sldId id="261" r:id="rId9"/>
    <p:sldId id="262" r:id="rId10"/>
    <p:sldId id="263" r:id="rId11"/>
    <p:sldId id="264" r:id="rId12"/>
    <p:sldId id="268"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uckinghamshire.gov.uk/schools-and-learning/bucks-sendias-service/contact-sendias/" TargetMode="External"/><Relationship Id="rId7" Type="http://schemas.openxmlformats.org/officeDocument/2006/relationships/hyperlink" Target="https://www.family-action.org.uk/what-we-do/children-families/send/" TargetMode="External"/><Relationship Id="rId2" Type="http://schemas.openxmlformats.org/officeDocument/2006/relationships/hyperlink" Target="https://familyinfo.buckinghamshire.gov.uk/send/" TargetMode="External"/><Relationship Id="rId1" Type="http://schemas.openxmlformats.org/officeDocument/2006/relationships/slideLayout" Target="../slideLayouts/slideLayout2.xml"/><Relationship Id="rId6" Type="http://schemas.openxmlformats.org/officeDocument/2006/relationships/hyperlink" Target="https://learning.nspcc.org.uk/safeguarding-child-protection/children-who-have-send-asn-aln" TargetMode="External"/><Relationship Id="rId5" Type="http://schemas.openxmlformats.org/officeDocument/2006/relationships/hyperlink" Target="http://www.councilfordisabledchildren.org.uk/" TargetMode="External"/><Relationship Id="rId4" Type="http://schemas.openxmlformats.org/officeDocument/2006/relationships/hyperlink" Target="http://www.iassnetwork.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latin typeface="Arial" panose="020B0604020202020204" pitchFamily="34" charset="0"/>
                <a:cs typeface="Arial" panose="020B0604020202020204" pitchFamily="34" charset="0"/>
              </a:rPr>
              <a:t>Education</a:t>
            </a:r>
            <a:r>
              <a:rPr lang="en-GB" dirty="0" smtClean="0"/>
              <a:t> Health &amp; Care Plans (EHCP) Application process</a:t>
            </a:r>
            <a:endParaRPr lang="en-GB" dirty="0"/>
          </a:p>
        </p:txBody>
      </p:sp>
      <p:sp>
        <p:nvSpPr>
          <p:cNvPr id="3" name="Subtitle 2"/>
          <p:cNvSpPr>
            <a:spLocks noGrp="1"/>
          </p:cNvSpPr>
          <p:nvPr>
            <p:ph type="subTitle" idx="1"/>
          </p:nvPr>
        </p:nvSpPr>
        <p:spPr/>
        <p:txBody>
          <a:bodyPr/>
          <a:lstStyle/>
          <a:p>
            <a:pPr algn="ctr"/>
            <a:r>
              <a:rPr lang="en-GB" dirty="0" smtClean="0">
                <a:solidFill>
                  <a:srgbClr val="002060"/>
                </a:solidFill>
                <a:latin typeface="Arial" panose="020B0604020202020204" pitchFamily="34" charset="0"/>
                <a:cs typeface="Arial" panose="020B0604020202020204" pitchFamily="34" charset="0"/>
              </a:rPr>
              <a:t>SEND Coffee Session </a:t>
            </a:r>
          </a:p>
          <a:p>
            <a:pPr algn="ctr"/>
            <a:r>
              <a:rPr lang="en-GB" dirty="0" smtClean="0">
                <a:solidFill>
                  <a:srgbClr val="002060"/>
                </a:solidFill>
                <a:latin typeface="Arial" panose="020B0604020202020204" pitchFamily="34" charset="0"/>
                <a:cs typeface="Arial" panose="020B0604020202020204" pitchFamily="34" charset="0"/>
              </a:rPr>
              <a:t>Tuesday 21</a:t>
            </a:r>
            <a:r>
              <a:rPr lang="en-GB" baseline="30000" dirty="0" smtClean="0">
                <a:solidFill>
                  <a:srgbClr val="002060"/>
                </a:solidFill>
                <a:latin typeface="Arial" panose="020B0604020202020204" pitchFamily="34" charset="0"/>
                <a:cs typeface="Arial" panose="020B0604020202020204" pitchFamily="34" charset="0"/>
              </a:rPr>
              <a:t>st</a:t>
            </a:r>
            <a:r>
              <a:rPr lang="en-GB" dirty="0" smtClean="0">
                <a:solidFill>
                  <a:srgbClr val="002060"/>
                </a:solidFill>
                <a:latin typeface="Arial" panose="020B0604020202020204" pitchFamily="34" charset="0"/>
                <a:cs typeface="Arial" panose="020B0604020202020204" pitchFamily="34" charset="0"/>
              </a:rPr>
              <a:t> May 2024 2:00-3:00</a:t>
            </a:r>
            <a:endParaRPr lang="en-GB"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3919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77334" y="1077409"/>
            <a:ext cx="8299241" cy="5536116"/>
          </a:xfrm>
          <a:prstGeom prst="rect">
            <a:avLst/>
          </a:prstGeom>
        </p:spPr>
      </p:pic>
      <p:sp>
        <p:nvSpPr>
          <p:cNvPr id="2" name="Title 1"/>
          <p:cNvSpPr>
            <a:spLocks noGrp="1"/>
          </p:cNvSpPr>
          <p:nvPr>
            <p:ph type="title"/>
          </p:nvPr>
        </p:nvSpPr>
        <p:spPr>
          <a:xfrm>
            <a:off x="677334" y="609600"/>
            <a:ext cx="8596668" cy="660400"/>
          </a:xfrm>
        </p:spPr>
        <p:txBody>
          <a:bodyPr/>
          <a:lstStyle/>
          <a:p>
            <a:r>
              <a:rPr lang="en-GB" dirty="0" smtClean="0"/>
              <a:t>The </a:t>
            </a:r>
            <a:r>
              <a:rPr lang="en-GB" dirty="0" smtClean="0"/>
              <a:t>Process-Timeline</a:t>
            </a:r>
            <a:endParaRPr lang="en-GB" dirty="0"/>
          </a:p>
        </p:txBody>
      </p:sp>
    </p:spTree>
    <p:extLst>
      <p:ext uri="{BB962C8B-B14F-4D97-AF65-F5344CB8AC3E}">
        <p14:creationId xmlns:p14="http://schemas.microsoft.com/office/powerpoint/2010/main" val="342190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618445"/>
          </a:xfrm>
        </p:spPr>
        <p:txBody>
          <a:bodyPr/>
          <a:lstStyle/>
          <a:p>
            <a:r>
              <a:rPr lang="en-GB" dirty="0" smtClean="0">
                <a:latin typeface="Arial" panose="020B0604020202020204" pitchFamily="34" charset="0"/>
                <a:cs typeface="Arial" panose="020B0604020202020204" pitchFamily="34" charset="0"/>
              </a:rPr>
              <a:t>The Process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270000"/>
            <a:ext cx="8596668" cy="5233831"/>
          </a:xfrm>
        </p:spPr>
        <p:txBody>
          <a:bodyPr>
            <a:normAutofit fontScale="77500" lnSpcReduction="20000"/>
          </a:bodyPr>
          <a:lstStyle/>
          <a:p>
            <a:pPr marL="0" indent="0">
              <a:buNone/>
            </a:pPr>
            <a:endParaRPr lang="en-GB" dirty="0" smtClean="0">
              <a:solidFill>
                <a:schemeClr val="tx1"/>
              </a:solidFill>
              <a:latin typeface="Arial" panose="020B0604020202020204" pitchFamily="34" charset="0"/>
              <a:cs typeface="Arial" panose="020B0604020202020204" pitchFamily="34" charset="0"/>
            </a:endParaRPr>
          </a:p>
          <a:p>
            <a:pPr marL="0" indent="0">
              <a:buNone/>
            </a:pPr>
            <a:r>
              <a:rPr lang="en-GB" sz="2900" b="1" dirty="0" smtClean="0">
                <a:solidFill>
                  <a:schemeClr val="accent1">
                    <a:lumMod val="75000"/>
                  </a:schemeClr>
                </a:solidFill>
                <a:latin typeface="Arial" panose="020B0604020202020204" pitchFamily="34" charset="0"/>
                <a:cs typeface="Arial" panose="020B0604020202020204" pitchFamily="34" charset="0"/>
              </a:rPr>
              <a:t>Some of the reasons </a:t>
            </a:r>
            <a:r>
              <a:rPr lang="en-GB" sz="2900" b="1" dirty="0">
                <a:solidFill>
                  <a:schemeClr val="accent1">
                    <a:lumMod val="75000"/>
                  </a:schemeClr>
                </a:solidFill>
                <a:latin typeface="Arial" panose="020B0604020202020204" pitchFamily="34" charset="0"/>
                <a:cs typeface="Arial" panose="020B0604020202020204" pitchFamily="34" charset="0"/>
              </a:rPr>
              <a:t>the 20-week deadline may be </a:t>
            </a:r>
            <a:r>
              <a:rPr lang="en-GB" sz="2900" b="1" dirty="0" smtClean="0">
                <a:solidFill>
                  <a:schemeClr val="accent1">
                    <a:lumMod val="75000"/>
                  </a:schemeClr>
                </a:solidFill>
                <a:latin typeface="Arial" panose="020B0604020202020204" pitchFamily="34" charset="0"/>
                <a:cs typeface="Arial" panose="020B0604020202020204" pitchFamily="34" charset="0"/>
              </a:rPr>
              <a:t>extended:</a:t>
            </a:r>
          </a:p>
          <a:p>
            <a:r>
              <a:rPr lang="en-GB" sz="2900" dirty="0" smtClean="0">
                <a:solidFill>
                  <a:schemeClr val="tx1"/>
                </a:solidFill>
                <a:latin typeface="Arial" panose="020B0604020202020204" pitchFamily="34" charset="0"/>
                <a:cs typeface="Arial" panose="020B0604020202020204" pitchFamily="34" charset="0"/>
              </a:rPr>
              <a:t>Appointments </a:t>
            </a:r>
            <a:r>
              <a:rPr lang="en-GB" sz="2900" dirty="0">
                <a:solidFill>
                  <a:schemeClr val="tx1"/>
                </a:solidFill>
                <a:latin typeface="Arial" panose="020B0604020202020204" pitchFamily="34" charset="0"/>
                <a:cs typeface="Arial" panose="020B0604020202020204" pitchFamily="34" charset="0"/>
              </a:rPr>
              <a:t>with people the local authority requested information from might have been missed by you or your child. </a:t>
            </a:r>
          </a:p>
          <a:p>
            <a:r>
              <a:rPr lang="en-GB" sz="2900" dirty="0" smtClean="0">
                <a:solidFill>
                  <a:schemeClr val="tx1"/>
                </a:solidFill>
                <a:latin typeface="Arial" panose="020B0604020202020204" pitchFamily="34" charset="0"/>
                <a:cs typeface="Arial" panose="020B0604020202020204" pitchFamily="34" charset="0"/>
              </a:rPr>
              <a:t>If </a:t>
            </a:r>
            <a:r>
              <a:rPr lang="en-GB" sz="2900" dirty="0">
                <a:solidFill>
                  <a:schemeClr val="tx1"/>
                </a:solidFill>
                <a:latin typeface="Arial" panose="020B0604020202020204" pitchFamily="34" charset="0"/>
                <a:cs typeface="Arial" panose="020B0604020202020204" pitchFamily="34" charset="0"/>
              </a:rPr>
              <a:t>your child is absent from the area for a period of at least four weeks, this could result in an extended deadline. </a:t>
            </a:r>
          </a:p>
          <a:p>
            <a:r>
              <a:rPr lang="en-GB" sz="2900" dirty="0" smtClean="0">
                <a:solidFill>
                  <a:schemeClr val="tx1"/>
                </a:solidFill>
                <a:latin typeface="Arial" panose="020B0604020202020204" pitchFamily="34" charset="0"/>
                <a:cs typeface="Arial" panose="020B0604020202020204" pitchFamily="34" charset="0"/>
              </a:rPr>
              <a:t>It </a:t>
            </a:r>
            <a:r>
              <a:rPr lang="en-GB" sz="2900" dirty="0">
                <a:solidFill>
                  <a:schemeClr val="tx1"/>
                </a:solidFill>
                <a:latin typeface="Arial" panose="020B0604020202020204" pitchFamily="34" charset="0"/>
                <a:cs typeface="Arial" panose="020B0604020202020204" pitchFamily="34" charset="0"/>
              </a:rPr>
              <a:t>may be that exceptional personal circumstances affect you or your child. </a:t>
            </a:r>
          </a:p>
          <a:p>
            <a:r>
              <a:rPr lang="en-GB" sz="2900" dirty="0" smtClean="0">
                <a:solidFill>
                  <a:schemeClr val="tx1"/>
                </a:solidFill>
                <a:latin typeface="Arial" panose="020B0604020202020204" pitchFamily="34" charset="0"/>
                <a:cs typeface="Arial" panose="020B0604020202020204" pitchFamily="34" charset="0"/>
              </a:rPr>
              <a:t>The </a:t>
            </a:r>
            <a:r>
              <a:rPr lang="en-GB" sz="2900" dirty="0">
                <a:solidFill>
                  <a:schemeClr val="tx1"/>
                </a:solidFill>
                <a:latin typeface="Arial" panose="020B0604020202020204" pitchFamily="34" charset="0"/>
                <a:cs typeface="Arial" panose="020B0604020202020204" pitchFamily="34" charset="0"/>
              </a:rPr>
              <a:t>deadline could be extended if the educational setting is closed for at least four weeks. This may delay the submission of information from the setting. </a:t>
            </a:r>
            <a:endParaRPr lang="en-GB" sz="2900" dirty="0" smtClean="0">
              <a:solidFill>
                <a:schemeClr val="tx1"/>
              </a:solidFill>
              <a:latin typeface="Arial" panose="020B0604020202020204" pitchFamily="34" charset="0"/>
              <a:cs typeface="Arial" panose="020B0604020202020204" pitchFamily="34" charset="0"/>
            </a:endParaRPr>
          </a:p>
          <a:p>
            <a:r>
              <a:rPr lang="en-GB" sz="2900" dirty="0" smtClean="0">
                <a:solidFill>
                  <a:schemeClr val="tx1"/>
                </a:solidFill>
                <a:latin typeface="Arial" panose="020B0604020202020204" pitchFamily="34" charset="0"/>
                <a:cs typeface="Arial" panose="020B0604020202020204" pitchFamily="34" charset="0"/>
              </a:rPr>
              <a:t>If </a:t>
            </a:r>
            <a:r>
              <a:rPr lang="en-GB" sz="2900" dirty="0">
                <a:solidFill>
                  <a:schemeClr val="tx1"/>
                </a:solidFill>
                <a:latin typeface="Arial" panose="020B0604020202020204" pitchFamily="34" charset="0"/>
                <a:cs typeface="Arial" panose="020B0604020202020204" pitchFamily="34" charset="0"/>
              </a:rPr>
              <a:t>you notice that this deadline has been missed, contact your school </a:t>
            </a:r>
            <a:r>
              <a:rPr lang="en-GB" sz="2900" dirty="0" err="1">
                <a:solidFill>
                  <a:schemeClr val="tx1"/>
                </a:solidFill>
                <a:latin typeface="Arial" panose="020B0604020202020204" pitchFamily="34" charset="0"/>
                <a:cs typeface="Arial" panose="020B0604020202020204" pitchFamily="34" charset="0"/>
              </a:rPr>
              <a:t>SENDCo</a:t>
            </a:r>
            <a:r>
              <a:rPr lang="en-GB" sz="2900" dirty="0">
                <a:solidFill>
                  <a:schemeClr val="tx1"/>
                </a:solidFill>
                <a:latin typeface="Arial" panose="020B0604020202020204" pitchFamily="34" charset="0"/>
                <a:cs typeface="Arial" panose="020B0604020202020204" pitchFamily="34" charset="0"/>
              </a:rPr>
              <a:t> or local authority.</a:t>
            </a:r>
          </a:p>
        </p:txBody>
      </p:sp>
    </p:spTree>
    <p:extLst>
      <p:ext uri="{BB962C8B-B14F-4D97-AF65-F5344CB8AC3E}">
        <p14:creationId xmlns:p14="http://schemas.microsoft.com/office/powerpoint/2010/main" val="935630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5408"/>
          </a:xfrm>
        </p:spPr>
        <p:txBody>
          <a:bodyPr/>
          <a:lstStyle/>
          <a:p>
            <a:r>
              <a:rPr lang="en-GB" dirty="0" smtClean="0">
                <a:latin typeface="Arial" panose="020B0604020202020204" pitchFamily="34" charset="0"/>
                <a:cs typeface="Arial" panose="020B0604020202020204" pitchFamily="34" charset="0"/>
              </a:rPr>
              <a:t>The right to appeal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275008"/>
            <a:ext cx="8596668" cy="3880773"/>
          </a:xfrm>
        </p:spPr>
        <p:txBody>
          <a:bodyPr/>
          <a:lstStyle/>
          <a:p>
            <a:pPr marL="0" indent="0">
              <a:buNone/>
            </a:pPr>
            <a:r>
              <a:rPr lang="en-GB" dirty="0">
                <a:solidFill>
                  <a:schemeClr val="tx1"/>
                </a:solidFill>
                <a:latin typeface="Arial" panose="020B0604020202020204" pitchFamily="34" charset="0"/>
                <a:cs typeface="Arial" panose="020B0604020202020204" pitchFamily="34" charset="0"/>
              </a:rPr>
              <a:t>During the EHCP process, you have the right to apply for a decision to be reversed at certain points. You can appeal if you do not agree with the EHCP your local authority has made, or if they: </a:t>
            </a:r>
            <a:endParaRPr lang="en-GB" dirty="0" smtClean="0">
              <a:solidFill>
                <a:schemeClr val="tx1"/>
              </a:solidFill>
              <a:latin typeface="Arial" panose="020B0604020202020204" pitchFamily="34" charset="0"/>
              <a:cs typeface="Arial" panose="020B0604020202020204" pitchFamily="34" charset="0"/>
            </a:endParaRPr>
          </a:p>
          <a:p>
            <a:r>
              <a:rPr lang="en-GB" dirty="0" smtClean="0">
                <a:solidFill>
                  <a:schemeClr val="tx1"/>
                </a:solidFill>
                <a:latin typeface="Arial" panose="020B0604020202020204" pitchFamily="34" charset="0"/>
                <a:cs typeface="Arial" panose="020B0604020202020204" pitchFamily="34" charset="0"/>
              </a:rPr>
              <a:t>refuse </a:t>
            </a:r>
            <a:r>
              <a:rPr lang="en-GB" dirty="0">
                <a:solidFill>
                  <a:schemeClr val="tx1"/>
                </a:solidFill>
                <a:latin typeface="Arial" panose="020B0604020202020204" pitchFamily="34" charset="0"/>
                <a:cs typeface="Arial" panose="020B0604020202020204" pitchFamily="34" charset="0"/>
              </a:rPr>
              <a:t>to carry out an EHC Needs Assessment or reassessment </a:t>
            </a:r>
            <a:endParaRPr lang="en-GB" dirty="0" smtClean="0">
              <a:solidFill>
                <a:schemeClr val="tx1"/>
              </a:solidFill>
              <a:latin typeface="Arial" panose="020B0604020202020204" pitchFamily="34" charset="0"/>
              <a:cs typeface="Arial" panose="020B0604020202020204" pitchFamily="34" charset="0"/>
            </a:endParaRPr>
          </a:p>
          <a:p>
            <a:r>
              <a:rPr lang="en-GB" dirty="0" smtClean="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refuse to create an EHCP after carrying out an assessment or reassessment </a:t>
            </a:r>
            <a:endParaRPr lang="en-GB" dirty="0" smtClean="0">
              <a:solidFill>
                <a:schemeClr val="tx1"/>
              </a:solidFill>
              <a:latin typeface="Arial" panose="020B0604020202020204" pitchFamily="34" charset="0"/>
              <a:cs typeface="Arial" panose="020B0604020202020204" pitchFamily="34" charset="0"/>
            </a:endParaRPr>
          </a:p>
          <a:p>
            <a:r>
              <a:rPr lang="en-GB" dirty="0" smtClean="0">
                <a:solidFill>
                  <a:schemeClr val="tx1"/>
                </a:solidFill>
                <a:latin typeface="Arial" panose="020B0604020202020204" pitchFamily="34" charset="0"/>
                <a:cs typeface="Arial" panose="020B0604020202020204" pitchFamily="34" charset="0"/>
              </a:rPr>
              <a:t>refuse </a:t>
            </a:r>
            <a:r>
              <a:rPr lang="en-GB" dirty="0">
                <a:solidFill>
                  <a:schemeClr val="tx1"/>
                </a:solidFill>
                <a:latin typeface="Arial" panose="020B0604020202020204" pitchFamily="34" charset="0"/>
                <a:cs typeface="Arial" panose="020B0604020202020204" pitchFamily="34" charset="0"/>
              </a:rPr>
              <a:t>to change the sections of an existing EHCP which are about education (sections B, F and I) </a:t>
            </a:r>
            <a:endParaRPr lang="en-GB" dirty="0" smtClean="0">
              <a:solidFill>
                <a:schemeClr val="tx1"/>
              </a:solidFill>
              <a:latin typeface="Arial" panose="020B0604020202020204" pitchFamily="34" charset="0"/>
              <a:cs typeface="Arial" panose="020B0604020202020204" pitchFamily="34" charset="0"/>
            </a:endParaRPr>
          </a:p>
          <a:p>
            <a:r>
              <a:rPr lang="en-GB" dirty="0" smtClean="0">
                <a:solidFill>
                  <a:schemeClr val="tx1"/>
                </a:solidFill>
                <a:latin typeface="Arial" panose="020B0604020202020204" pitchFamily="34" charset="0"/>
                <a:cs typeface="Arial" panose="020B0604020202020204" pitchFamily="34" charset="0"/>
              </a:rPr>
              <a:t>decide </a:t>
            </a:r>
            <a:r>
              <a:rPr lang="en-GB" dirty="0">
                <a:solidFill>
                  <a:schemeClr val="tx1"/>
                </a:solidFill>
                <a:latin typeface="Arial" panose="020B0604020202020204" pitchFamily="34" charset="0"/>
                <a:cs typeface="Arial" panose="020B0604020202020204" pitchFamily="34" charset="0"/>
              </a:rPr>
              <a:t>your child does not need an EHCP any more</a:t>
            </a:r>
          </a:p>
        </p:txBody>
      </p:sp>
    </p:spTree>
    <p:extLst>
      <p:ext uri="{BB962C8B-B14F-4D97-AF65-F5344CB8AC3E}">
        <p14:creationId xmlns:p14="http://schemas.microsoft.com/office/powerpoint/2010/main" val="3513199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9803"/>
          </a:xfrm>
        </p:spPr>
        <p:txBody>
          <a:bodyPr>
            <a:normAutofit/>
          </a:bodyPr>
          <a:lstStyle/>
          <a:p>
            <a:r>
              <a:rPr lang="en-GB" sz="3200" dirty="0" smtClean="0"/>
              <a:t>Useful links and support</a:t>
            </a:r>
            <a:endParaRPr lang="en-GB" sz="3200" dirty="0"/>
          </a:p>
        </p:txBody>
      </p:sp>
      <p:sp>
        <p:nvSpPr>
          <p:cNvPr id="3" name="Content Placeholder 2"/>
          <p:cNvSpPr>
            <a:spLocks noGrp="1"/>
          </p:cNvSpPr>
          <p:nvPr>
            <p:ph idx="1"/>
          </p:nvPr>
        </p:nvSpPr>
        <p:spPr>
          <a:xfrm>
            <a:off x="677334" y="1339403"/>
            <a:ext cx="8596668" cy="5318974"/>
          </a:xfrm>
        </p:spPr>
        <p:txBody>
          <a:bodyPr>
            <a:normAutofit fontScale="62500" lnSpcReduction="20000"/>
          </a:bodyPr>
          <a:lstStyle/>
          <a:p>
            <a:r>
              <a:rPr lang="en-GB" dirty="0"/>
              <a:t>The SEND local offer provides useful information for children and young people with Special Educational Needs and Disabilities (SEND) and their </a:t>
            </a:r>
            <a:r>
              <a:rPr lang="en-GB" dirty="0" smtClean="0"/>
              <a:t>families</a:t>
            </a:r>
            <a:r>
              <a:rPr lang="en-GB" dirty="0"/>
              <a:t>: </a:t>
            </a:r>
            <a:r>
              <a:rPr lang="en-GB" dirty="0">
                <a:hlinkClick r:id="rId2"/>
              </a:rPr>
              <a:t>https://familyinfo.buckinghamshire.gov.uk/send</a:t>
            </a:r>
            <a:r>
              <a:rPr lang="en-GB" dirty="0" smtClean="0">
                <a:hlinkClick r:id="rId2"/>
              </a:rPr>
              <a:t>/</a:t>
            </a:r>
            <a:endParaRPr lang="en-GB" dirty="0" smtClean="0"/>
          </a:p>
          <a:p>
            <a:pPr marL="0" indent="0">
              <a:buNone/>
            </a:pPr>
            <a:endParaRPr lang="en-GB" dirty="0" smtClean="0"/>
          </a:p>
          <a:p>
            <a:r>
              <a:rPr lang="en-GB" b="1" dirty="0"/>
              <a:t>SENDIASS</a:t>
            </a:r>
            <a:r>
              <a:rPr lang="en-GB" dirty="0"/>
              <a:t> is an impartial and confidential service offering advice for parents and carers. Each area has its own SENDIASS; you can find your local </a:t>
            </a:r>
            <a:r>
              <a:rPr lang="en-GB" dirty="0" smtClean="0"/>
              <a:t>service</a:t>
            </a:r>
            <a:r>
              <a:rPr lang="en-GB" dirty="0" smtClean="0"/>
              <a:t>:#</a:t>
            </a:r>
          </a:p>
          <a:p>
            <a:pPr marL="0" indent="0">
              <a:buNone/>
            </a:pPr>
            <a:r>
              <a:rPr lang="en-GB" dirty="0">
                <a:hlinkClick r:id="rId3"/>
              </a:rPr>
              <a:t>https://www.buckinghamshire.gov.uk/schools-and-learning/bucks-sendias-service/contact-sendias</a:t>
            </a:r>
            <a:r>
              <a:rPr lang="en-GB" dirty="0" smtClean="0">
                <a:hlinkClick r:id="rId3"/>
              </a:rPr>
              <a:t>/</a:t>
            </a:r>
            <a:endParaRPr lang="en-GB" dirty="0" smtClean="0"/>
          </a:p>
          <a:p>
            <a:pPr marL="0" indent="0">
              <a:buNone/>
            </a:pPr>
            <a:endParaRPr lang="en-GB" dirty="0" smtClean="0"/>
          </a:p>
          <a:p>
            <a:r>
              <a:rPr lang="en-GB" dirty="0"/>
              <a:t>Independent Provider of Special Education </a:t>
            </a:r>
            <a:r>
              <a:rPr lang="en-GB" dirty="0" smtClean="0"/>
              <a:t>Advice </a:t>
            </a:r>
            <a:r>
              <a:rPr lang="en-GB" u="sng" dirty="0" smtClean="0">
                <a:solidFill>
                  <a:schemeClr val="accent1">
                    <a:lumMod val="75000"/>
                  </a:schemeClr>
                </a:solidFill>
              </a:rPr>
              <a:t>www.ipsea.org.uk </a:t>
            </a:r>
          </a:p>
          <a:p>
            <a:r>
              <a:rPr lang="en-GB" dirty="0"/>
              <a:t>National Children’s Bureau </a:t>
            </a:r>
            <a:r>
              <a:rPr lang="en-GB" dirty="0" smtClean="0">
                <a:hlinkClick r:id="rId4"/>
              </a:rPr>
              <a:t>www.iassnetwork.org.uk</a:t>
            </a:r>
            <a:endParaRPr lang="en-GB" dirty="0" smtClean="0"/>
          </a:p>
          <a:p>
            <a:r>
              <a:rPr lang="en-GB" dirty="0"/>
              <a:t>Council for Disabled Children </a:t>
            </a:r>
            <a:r>
              <a:rPr lang="en-GB" dirty="0" smtClean="0">
                <a:hlinkClick r:id="rId5"/>
              </a:rPr>
              <a:t>www.councilfordisabledchildren.org.uk</a:t>
            </a:r>
            <a:endParaRPr lang="en-GB" dirty="0" smtClean="0"/>
          </a:p>
          <a:p>
            <a:r>
              <a:rPr lang="en-GB" dirty="0"/>
              <a:t>NSPCC - supporting children with </a:t>
            </a:r>
            <a:r>
              <a:rPr lang="en-GB" dirty="0" smtClean="0"/>
              <a:t>SEND</a:t>
            </a:r>
          </a:p>
          <a:p>
            <a:pPr marL="0" indent="0">
              <a:buNone/>
            </a:pPr>
            <a:r>
              <a:rPr lang="en-GB" dirty="0">
                <a:hlinkClick r:id="rId6"/>
              </a:rPr>
              <a:t>https://</a:t>
            </a:r>
            <a:r>
              <a:rPr lang="en-GB" dirty="0" smtClean="0">
                <a:hlinkClick r:id="rId6"/>
              </a:rPr>
              <a:t>learning.nspcc.org.uk/safeguarding-child-protection/children-who-have-send-asn-aln</a:t>
            </a:r>
            <a:endParaRPr lang="en-GB" dirty="0" smtClean="0"/>
          </a:p>
          <a:p>
            <a:pPr marL="0" indent="0">
              <a:buNone/>
            </a:pPr>
            <a:endParaRPr lang="en-GB" dirty="0" smtClean="0"/>
          </a:p>
          <a:p>
            <a:r>
              <a:rPr lang="en-GB" dirty="0"/>
              <a:t>Family Action - SEND information for parents and </a:t>
            </a:r>
            <a:r>
              <a:rPr lang="en-GB" dirty="0"/>
              <a:t>carers: </a:t>
            </a:r>
            <a:endParaRPr lang="en-GB" dirty="0" smtClean="0"/>
          </a:p>
          <a:p>
            <a:pPr marL="0" indent="0">
              <a:buNone/>
            </a:pPr>
            <a:r>
              <a:rPr lang="en-GB" dirty="0" smtClean="0">
                <a:hlinkClick r:id="rId7"/>
              </a:rPr>
              <a:t>https</a:t>
            </a:r>
            <a:r>
              <a:rPr lang="en-GB" dirty="0">
                <a:hlinkClick r:id="rId7"/>
              </a:rPr>
              <a:t>://www.family-action.org.uk/what-we-do/children-families/send</a:t>
            </a:r>
            <a:r>
              <a:rPr lang="en-GB" dirty="0" smtClean="0">
                <a:hlinkClick r:id="rId7"/>
              </a:rPr>
              <a:t>/</a:t>
            </a:r>
            <a:endParaRPr lang="en-GB" dirty="0" smtClean="0"/>
          </a:p>
          <a:p>
            <a:r>
              <a:rPr lang="en-GB" dirty="0" err="1"/>
              <a:t>Twinkl</a:t>
            </a:r>
            <a:r>
              <a:rPr lang="en-GB" dirty="0"/>
              <a:t> Parents SEND Facebook </a:t>
            </a:r>
            <a:r>
              <a:rPr lang="en-GB" dirty="0" smtClean="0"/>
              <a:t>group</a:t>
            </a:r>
          </a:p>
          <a:p>
            <a:pPr marL="0" indent="0">
              <a:buNone/>
            </a:pPr>
            <a:endParaRPr lang="en-GB" dirty="0" smtClean="0"/>
          </a:p>
          <a:p>
            <a:pPr marL="0" indent="0">
              <a:buNone/>
            </a:pPr>
            <a:r>
              <a:rPr lang="en-GB" b="1" dirty="0" smtClean="0"/>
              <a:t>Legislation </a:t>
            </a:r>
            <a:r>
              <a:rPr lang="en-GB" b="1" dirty="0"/>
              <a:t>and Related Government Guidance</a:t>
            </a:r>
            <a:endParaRPr lang="en-GB" b="1" dirty="0" smtClean="0"/>
          </a:p>
          <a:p>
            <a:r>
              <a:rPr lang="en-GB" dirty="0"/>
              <a:t>SEN Regulation 2014 </a:t>
            </a:r>
            <a:endParaRPr lang="en-GB" dirty="0" smtClean="0"/>
          </a:p>
          <a:p>
            <a:r>
              <a:rPr lang="en-GB" dirty="0" smtClean="0"/>
              <a:t>SEN </a:t>
            </a:r>
            <a:r>
              <a:rPr lang="en-GB" dirty="0"/>
              <a:t>Code of Practice </a:t>
            </a:r>
            <a:r>
              <a:rPr lang="en-GB" dirty="0" smtClean="0"/>
              <a:t>(2015)</a:t>
            </a:r>
            <a:endParaRPr lang="en-GB" dirty="0" smtClean="0"/>
          </a:p>
          <a:p>
            <a:r>
              <a:rPr lang="en-GB" dirty="0" smtClean="0"/>
              <a:t>SEND </a:t>
            </a:r>
            <a:r>
              <a:rPr lang="en-GB" dirty="0"/>
              <a:t>Guide for Parents and Carers</a:t>
            </a:r>
            <a:endParaRPr lang="en-GB" dirty="0" smtClean="0"/>
          </a:p>
          <a:p>
            <a:endParaRPr lang="en-GB" dirty="0"/>
          </a:p>
          <a:p>
            <a:pPr marL="0" indent="0">
              <a:buNone/>
            </a:pPr>
            <a:endParaRPr lang="en-GB" dirty="0"/>
          </a:p>
        </p:txBody>
      </p:sp>
    </p:spTree>
    <p:extLst>
      <p:ext uri="{BB962C8B-B14F-4D97-AF65-F5344CB8AC3E}">
        <p14:creationId xmlns:p14="http://schemas.microsoft.com/office/powerpoint/2010/main" val="416896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6772"/>
          </a:xfrm>
        </p:spPr>
        <p:txBody>
          <a:bodyPr>
            <a:normAutofit fontScale="90000"/>
          </a:bodyPr>
          <a:lstStyle/>
          <a:p>
            <a:pPr algn="ctr"/>
            <a:r>
              <a:rPr lang="en-GB" dirty="0" smtClean="0">
                <a:latin typeface="Arial" panose="020B0604020202020204" pitchFamily="34" charset="0"/>
                <a:cs typeface="Arial" panose="020B0604020202020204" pitchFamily="34" charset="0"/>
              </a:rPr>
              <a:t>Education, Health and Care Plan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7486" y="1452251"/>
            <a:ext cx="8596668" cy="3880773"/>
          </a:xfrm>
        </p:spPr>
        <p:txBody>
          <a:bodyPr/>
          <a:lstStyle/>
          <a:p>
            <a:r>
              <a:rPr lang="en-GB" sz="2400" b="1" dirty="0" smtClean="0">
                <a:solidFill>
                  <a:schemeClr val="accent1">
                    <a:lumMod val="75000"/>
                  </a:schemeClr>
                </a:solidFill>
                <a:latin typeface="Arial" panose="020B0604020202020204" pitchFamily="34" charset="0"/>
                <a:cs typeface="Arial" panose="020B0604020202020204" pitchFamily="34" charset="0"/>
              </a:rPr>
              <a:t>What is it?</a:t>
            </a:r>
          </a:p>
          <a:p>
            <a:r>
              <a:rPr lang="en-GB" sz="2400" dirty="0">
                <a:solidFill>
                  <a:schemeClr val="tx1"/>
                </a:solidFill>
                <a:latin typeface="Arial" panose="020B0604020202020204" pitchFamily="34" charset="0"/>
                <a:cs typeface="Arial" panose="020B0604020202020204" pitchFamily="34" charset="0"/>
              </a:rPr>
              <a:t>An Education, Health and Care Plan or EHCP is a legal document that describes a child or young person’s special educational needs and/or disabilities (SEND). An EHCP is written and provided by a local authority (LA) in order to give children and young people the help and support they need in order to make progress academically, socially and </a:t>
            </a:r>
            <a:r>
              <a:rPr lang="en-GB" sz="2400" dirty="0" smtClean="0">
                <a:solidFill>
                  <a:schemeClr val="tx1"/>
                </a:solidFill>
                <a:latin typeface="Arial" panose="020B0604020202020204" pitchFamily="34" charset="0"/>
                <a:cs typeface="Arial" panose="020B0604020202020204" pitchFamily="34" charset="0"/>
              </a:rPr>
              <a:t>emotionally.</a:t>
            </a:r>
          </a:p>
          <a:p>
            <a:endParaRPr lang="en-GB" sz="2400" dirty="0" smtClean="0">
              <a:solidFill>
                <a:schemeClr val="tx1"/>
              </a:solidFill>
            </a:endParaRPr>
          </a:p>
          <a:p>
            <a:endParaRPr lang="en-GB" dirty="0"/>
          </a:p>
        </p:txBody>
      </p:sp>
    </p:spTree>
    <p:extLst>
      <p:ext uri="{BB962C8B-B14F-4D97-AF65-F5344CB8AC3E}">
        <p14:creationId xmlns:p14="http://schemas.microsoft.com/office/powerpoint/2010/main" val="378190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4045"/>
          </a:xfrm>
        </p:spPr>
        <p:txBody>
          <a:bodyPr/>
          <a:lstStyle/>
          <a:p>
            <a:r>
              <a:rPr lang="en-GB" dirty="0"/>
              <a:t>Education, Health and Care Plan</a:t>
            </a:r>
          </a:p>
        </p:txBody>
      </p:sp>
      <p:sp>
        <p:nvSpPr>
          <p:cNvPr id="3" name="Content Placeholder 2"/>
          <p:cNvSpPr>
            <a:spLocks noGrp="1"/>
          </p:cNvSpPr>
          <p:nvPr>
            <p:ph idx="1"/>
          </p:nvPr>
        </p:nvSpPr>
        <p:spPr>
          <a:xfrm>
            <a:off x="730063" y="1313645"/>
            <a:ext cx="8596668" cy="5190186"/>
          </a:xfrm>
        </p:spPr>
        <p:txBody>
          <a:bodyPr>
            <a:noAutofit/>
          </a:bodyPr>
          <a:lstStyle/>
          <a:p>
            <a:r>
              <a:rPr lang="en-GB" sz="2000" b="1" dirty="0">
                <a:solidFill>
                  <a:schemeClr val="accent1">
                    <a:lumMod val="75000"/>
                  </a:schemeClr>
                </a:solidFill>
                <a:latin typeface="Arial" panose="020B0604020202020204" pitchFamily="34" charset="0"/>
                <a:cs typeface="Arial" panose="020B0604020202020204" pitchFamily="34" charset="0"/>
              </a:rPr>
              <a:t>When is an EHCP required</a:t>
            </a:r>
            <a:r>
              <a:rPr lang="en-GB" sz="2000" b="1" dirty="0" smtClean="0">
                <a:solidFill>
                  <a:schemeClr val="accent1">
                    <a:lumMod val="75000"/>
                  </a:schemeClr>
                </a:solidFill>
                <a:latin typeface="Arial" panose="020B0604020202020204" pitchFamily="34" charset="0"/>
                <a:cs typeface="Arial" panose="020B0604020202020204" pitchFamily="34" charset="0"/>
              </a:rPr>
              <a:t>?</a:t>
            </a:r>
          </a:p>
          <a:p>
            <a:r>
              <a:rPr lang="en-GB" sz="2000" dirty="0">
                <a:solidFill>
                  <a:schemeClr val="tx1"/>
                </a:solidFill>
                <a:latin typeface="Arial" panose="020B0604020202020204" pitchFamily="34" charset="0"/>
                <a:cs typeface="Arial" panose="020B0604020202020204" pitchFamily="34" charset="0"/>
              </a:rPr>
              <a:t>An EHCP is required when a child’s needs cannot be met by the usual support that is available to them in their school or setting. It should provide support until the age of 25 - not only while they are in education.</a:t>
            </a:r>
            <a:r>
              <a:rPr lang="en-GB" sz="2000" dirty="0" smtClean="0">
                <a:solidFill>
                  <a:schemeClr val="tx1"/>
                </a:solidFill>
                <a:latin typeface="Arial" panose="020B0604020202020204" pitchFamily="34" charset="0"/>
                <a:cs typeface="Arial" panose="020B0604020202020204" pitchFamily="34" charset="0"/>
              </a:rPr>
              <a:t> </a:t>
            </a:r>
            <a:endParaRPr lang="en-GB" sz="2000" dirty="0">
              <a:solidFill>
                <a:schemeClr val="tx1"/>
              </a:solidFill>
              <a:latin typeface="Arial" panose="020B0604020202020204" pitchFamily="34" charset="0"/>
              <a:cs typeface="Arial" panose="020B0604020202020204" pitchFamily="34" charset="0"/>
            </a:endParaRPr>
          </a:p>
          <a:p>
            <a:r>
              <a:rPr lang="en-GB" sz="2000" b="1" dirty="0" smtClean="0">
                <a:solidFill>
                  <a:schemeClr val="accent1">
                    <a:lumMod val="75000"/>
                  </a:schemeClr>
                </a:solidFill>
                <a:latin typeface="Arial" panose="020B0604020202020204" pitchFamily="34" charset="0"/>
                <a:cs typeface="Arial" panose="020B0604020202020204" pitchFamily="34" charset="0"/>
              </a:rPr>
              <a:t>Who writes an EHCP? </a:t>
            </a:r>
          </a:p>
          <a:p>
            <a:r>
              <a:rPr lang="en-GB" sz="2000" dirty="0">
                <a:latin typeface="Arial" panose="020B0604020202020204" pitchFamily="34" charset="0"/>
                <a:cs typeface="Arial" panose="020B0604020202020204" pitchFamily="34" charset="0"/>
              </a:rPr>
              <a:t>An EHCP should include the views of the child or young person, their parents/ carers, any professionals involved, the class teacher and the </a:t>
            </a:r>
            <a:r>
              <a:rPr lang="en-GB" sz="2000" dirty="0" err="1">
                <a:latin typeface="Arial" panose="020B0604020202020204" pitchFamily="34" charset="0"/>
                <a:cs typeface="Arial" panose="020B0604020202020204" pitchFamily="34" charset="0"/>
              </a:rPr>
              <a:t>SENDCo</a:t>
            </a:r>
            <a:r>
              <a:rPr lang="en-GB" sz="2000" dirty="0">
                <a:latin typeface="Arial" panose="020B0604020202020204" pitchFamily="34" charset="0"/>
                <a:cs typeface="Arial" panose="020B0604020202020204" pitchFamily="34" charset="0"/>
              </a:rPr>
              <a:t> of the school. </a:t>
            </a:r>
          </a:p>
          <a:p>
            <a:r>
              <a:rPr lang="en-GB" sz="2000" dirty="0" smtClean="0">
                <a:latin typeface="Arial" panose="020B0604020202020204" pitchFamily="34" charset="0"/>
                <a:cs typeface="Arial" panose="020B0604020202020204" pitchFamily="34" charset="0"/>
              </a:rPr>
              <a:t>As a parent, you will be asked to complete your views and feelings about your child’s academic, social and emotional development. It is important to be open and honest so that the best possible support can be arranged. Your child’s school or setting will be asked to complete a report about your child’s needs, support and progress, which will then be submitted to the local authority.</a:t>
            </a:r>
            <a:endParaRPr lang="en-GB" sz="2000" dirty="0">
              <a:solidFill>
                <a:schemeClr val="accent1">
                  <a:lumMod val="75000"/>
                </a:schemeClr>
              </a:solidFill>
              <a:latin typeface="Arial" panose="020B0604020202020204" pitchFamily="34" charset="0"/>
              <a:cs typeface="Arial" panose="020B0604020202020204" pitchFamily="34" charset="0"/>
            </a:endParaRPr>
          </a:p>
        </p:txBody>
      </p:sp>
      <p:sp>
        <p:nvSpPr>
          <p:cNvPr id="4" name="TextBox 3"/>
          <p:cNvSpPr txBox="1"/>
          <p:nvPr/>
        </p:nvSpPr>
        <p:spPr>
          <a:xfrm>
            <a:off x="677334" y="5529131"/>
            <a:ext cx="8762880"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410438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638" y="1851497"/>
            <a:ext cx="8596668" cy="1393980"/>
          </a:xfrm>
        </p:spPr>
        <p:txBody>
          <a:bodyPr/>
          <a:lstStyle/>
          <a:p>
            <a:r>
              <a:rPr lang="en-GB" dirty="0"/>
              <a:t>An EHC plan does not guarantee extra funding. It is also important to note that different local authorities may have different ways of banding or allocating funding/resources. </a:t>
            </a:r>
          </a:p>
        </p:txBody>
      </p:sp>
      <p:sp>
        <p:nvSpPr>
          <p:cNvPr id="4" name="TextBox 3"/>
          <p:cNvSpPr txBox="1"/>
          <p:nvPr/>
        </p:nvSpPr>
        <p:spPr>
          <a:xfrm>
            <a:off x="857638" y="708338"/>
            <a:ext cx="7109138" cy="584775"/>
          </a:xfrm>
          <a:prstGeom prst="rect">
            <a:avLst/>
          </a:prstGeom>
          <a:noFill/>
        </p:spPr>
        <p:txBody>
          <a:bodyPr wrap="square" rtlCol="0">
            <a:spAutoFit/>
          </a:bodyPr>
          <a:lstStyle/>
          <a:p>
            <a:r>
              <a:rPr lang="en-GB" sz="3200" dirty="0">
                <a:solidFill>
                  <a:schemeClr val="accent1">
                    <a:lumMod val="75000"/>
                  </a:schemeClr>
                </a:solidFill>
                <a:latin typeface="Arial" panose="020B0604020202020204" pitchFamily="34" charset="0"/>
                <a:cs typeface="Arial" panose="020B0604020202020204" pitchFamily="34" charset="0"/>
              </a:rPr>
              <a:t>Education, Health and Care Plan</a:t>
            </a:r>
          </a:p>
        </p:txBody>
      </p:sp>
    </p:spTree>
    <p:extLst>
      <p:ext uri="{BB962C8B-B14F-4D97-AF65-F5344CB8AC3E}">
        <p14:creationId xmlns:p14="http://schemas.microsoft.com/office/powerpoint/2010/main" val="1412715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6772"/>
          </a:xfrm>
        </p:spPr>
        <p:txBody>
          <a:bodyPr>
            <a:normAutofit fontScale="90000"/>
          </a:bodyPr>
          <a:lstStyle/>
          <a:p>
            <a:r>
              <a:rPr lang="en-GB" dirty="0" smtClean="0">
                <a:latin typeface="Arial" panose="020B0604020202020204" pitchFamily="34" charset="0"/>
                <a:cs typeface="Arial" panose="020B0604020202020204" pitchFamily="34" charset="0"/>
              </a:rPr>
              <a:t>The Process: </a:t>
            </a:r>
            <a:r>
              <a:rPr lang="en-GB" dirty="0">
                <a:latin typeface="Arial" panose="020B0604020202020204" pitchFamily="34" charset="0"/>
                <a:cs typeface="Arial" panose="020B0604020202020204" pitchFamily="34" charset="0"/>
              </a:rPr>
              <a:t>What happens?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236372"/>
            <a:ext cx="8596668" cy="5473521"/>
          </a:xfrm>
        </p:spPr>
        <p:txBody>
          <a:bodyPr>
            <a:noAutofit/>
          </a:bodyPr>
          <a:lstStyle/>
          <a:p>
            <a:pPr marL="0" indent="0">
              <a:buNone/>
            </a:pPr>
            <a:r>
              <a:rPr lang="en-GB" dirty="0" smtClean="0">
                <a:latin typeface="Arial" panose="020B0604020202020204" pitchFamily="34" charset="0"/>
                <a:cs typeface="Arial" panose="020B0604020202020204" pitchFamily="34" charset="0"/>
              </a:rPr>
              <a:t>Starting the process:</a:t>
            </a:r>
          </a:p>
          <a:p>
            <a:r>
              <a:rPr lang="en-GB" dirty="0">
                <a:latin typeface="Arial" panose="020B0604020202020204" pitchFamily="34" charset="0"/>
                <a:cs typeface="Arial" panose="020B0604020202020204" pitchFamily="34" charset="0"/>
              </a:rPr>
              <a:t>For the process of getting an EHCP to begin, an </a:t>
            </a:r>
            <a:r>
              <a:rPr lang="en-GB" dirty="0">
                <a:solidFill>
                  <a:schemeClr val="accent1">
                    <a:lumMod val="75000"/>
                  </a:schemeClr>
                </a:solidFill>
                <a:latin typeface="Arial" panose="020B0604020202020204" pitchFamily="34" charset="0"/>
                <a:cs typeface="Arial" panose="020B0604020202020204" pitchFamily="34" charset="0"/>
              </a:rPr>
              <a:t>EHC Needs Assessment </a:t>
            </a:r>
            <a:r>
              <a:rPr lang="en-GB" dirty="0">
                <a:latin typeface="Arial" panose="020B0604020202020204" pitchFamily="34" charset="0"/>
                <a:cs typeface="Arial" panose="020B0604020202020204" pitchFamily="34" charset="0"/>
              </a:rPr>
              <a:t>needs to take place.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You </a:t>
            </a:r>
            <a:r>
              <a:rPr lang="en-GB" dirty="0">
                <a:latin typeface="Arial" panose="020B0604020202020204" pitchFamily="34" charset="0"/>
                <a:cs typeface="Arial" panose="020B0604020202020204" pitchFamily="34" charset="0"/>
              </a:rPr>
              <a:t>can ask your local authority to carry out an EHC Needs Assessment if you think your child needs an EHCP.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a:t>
            </a:r>
            <a:r>
              <a:rPr lang="en-GB" dirty="0" err="1">
                <a:latin typeface="Arial" panose="020B0604020202020204" pitchFamily="34" charset="0"/>
                <a:cs typeface="Arial" panose="020B0604020202020204" pitchFamily="34" charset="0"/>
              </a:rPr>
              <a:t>SENDCo</a:t>
            </a:r>
            <a:r>
              <a:rPr lang="en-GB" dirty="0">
                <a:latin typeface="Arial" panose="020B0604020202020204" pitchFamily="34" charset="0"/>
                <a:cs typeface="Arial" panose="020B0604020202020204" pitchFamily="34" charset="0"/>
              </a:rPr>
              <a:t> at your child’s school can request an EHC Needs Assessment if they (or you) feel it is necessary</a:t>
            </a:r>
            <a:r>
              <a:rPr lang="en-GB" dirty="0" smtClean="0">
                <a:latin typeface="Arial" panose="020B0604020202020204" pitchFamily="34" charset="0"/>
                <a:cs typeface="Arial" panose="020B0604020202020204" pitchFamily="34" charset="0"/>
              </a:rPr>
              <a:t>.</a:t>
            </a:r>
          </a:p>
          <a:p>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If a young person is aged 16 to 25, they can request an assessment themselves</a:t>
            </a:r>
            <a:r>
              <a:rPr lang="en-GB" dirty="0" smtClean="0">
                <a:latin typeface="Arial" panose="020B0604020202020204" pitchFamily="34" charset="0"/>
                <a:cs typeface="Arial" panose="020B0604020202020204" pitchFamily="34" charset="0"/>
              </a:rPr>
              <a:t>.</a:t>
            </a:r>
          </a:p>
          <a:p>
            <a:r>
              <a:rPr lang="en-GB" dirty="0" smtClean="0">
                <a:latin typeface="Arial" panose="020B0604020202020204" pitchFamily="34" charset="0"/>
                <a:cs typeface="Arial" panose="020B0604020202020204" pitchFamily="34" charset="0"/>
              </a:rPr>
              <a:t> A </a:t>
            </a:r>
            <a:r>
              <a:rPr lang="en-GB" dirty="0">
                <a:latin typeface="Arial" panose="020B0604020202020204" pitchFamily="34" charset="0"/>
                <a:cs typeface="Arial" panose="020B0604020202020204" pitchFamily="34" charset="0"/>
              </a:rPr>
              <a:t>request might also be made by anyone else who thinks an assessment might be needed, such as your child’s teacher, doctor, a member of your family, a friend or another health professional.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An </a:t>
            </a:r>
            <a:r>
              <a:rPr lang="en-GB" dirty="0">
                <a:latin typeface="Arial" panose="020B0604020202020204" pitchFamily="34" charset="0"/>
                <a:cs typeface="Arial" panose="020B0604020202020204" pitchFamily="34" charset="0"/>
              </a:rPr>
              <a:t>EHC Needs Assessment does not guarantee an EHC Plan</a:t>
            </a:r>
            <a:r>
              <a:rPr lang="en-GB" dirty="0" smtClean="0">
                <a:latin typeface="Arial" panose="020B0604020202020204" pitchFamily="34" charset="0"/>
                <a:cs typeface="Arial" panose="020B0604020202020204" pitchFamily="34" charset="0"/>
              </a:rPr>
              <a:t>.</a:t>
            </a:r>
          </a:p>
          <a:p>
            <a:r>
              <a:rPr lang="en-GB" dirty="0" smtClean="0">
                <a:latin typeface="Arial" panose="020B0604020202020204" pitchFamily="34" charset="0"/>
                <a:cs typeface="Arial" panose="020B0604020202020204" pitchFamily="34" charset="0"/>
              </a:rPr>
              <a:t>EHC </a:t>
            </a:r>
            <a:r>
              <a:rPr lang="en-GB" dirty="0">
                <a:latin typeface="Arial" panose="020B0604020202020204" pitchFamily="34" charset="0"/>
                <a:cs typeface="Arial" panose="020B0604020202020204" pitchFamily="34" charset="0"/>
              </a:rPr>
              <a:t>Needs Assessments are requested via a standard process - an Education, Health and Care </a:t>
            </a:r>
            <a:r>
              <a:rPr lang="en-GB" dirty="0" smtClean="0">
                <a:latin typeface="Arial" panose="020B0604020202020204" pitchFamily="34" charset="0"/>
                <a:cs typeface="Arial" panose="020B0604020202020204" pitchFamily="34" charset="0"/>
              </a:rPr>
              <a:t>Needs Assessment </a:t>
            </a:r>
            <a:r>
              <a:rPr lang="en-GB" dirty="0">
                <a:latin typeface="Arial" panose="020B0604020202020204" pitchFamily="34" charset="0"/>
                <a:cs typeface="Arial" panose="020B0604020202020204" pitchFamily="34" charset="0"/>
              </a:rPr>
              <a:t>Request (</a:t>
            </a:r>
            <a:r>
              <a:rPr lang="en-GB" dirty="0" smtClean="0">
                <a:latin typeface="Arial" panose="020B0604020202020204" pitchFamily="34" charset="0"/>
                <a:cs typeface="Arial" panose="020B0604020202020204" pitchFamily="34" charset="0"/>
              </a:rPr>
              <a:t>EHCNA).</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3923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3893"/>
          </a:xfrm>
        </p:spPr>
        <p:txBody>
          <a:bodyPr>
            <a:normAutofit fontScale="90000"/>
          </a:bodyPr>
          <a:lstStyle/>
          <a:p>
            <a:r>
              <a:rPr lang="en-GB" dirty="0">
                <a:latin typeface="Arial" panose="020B0604020202020204" pitchFamily="34" charset="0"/>
                <a:cs typeface="Arial" panose="020B0604020202020204" pitchFamily="34" charset="0"/>
              </a:rPr>
              <a:t>EHC Needs Assessment</a:t>
            </a:r>
          </a:p>
        </p:txBody>
      </p:sp>
      <p:sp>
        <p:nvSpPr>
          <p:cNvPr id="3" name="Content Placeholder 2"/>
          <p:cNvSpPr>
            <a:spLocks noGrp="1"/>
          </p:cNvSpPr>
          <p:nvPr>
            <p:ph idx="1"/>
          </p:nvPr>
        </p:nvSpPr>
        <p:spPr>
          <a:xfrm>
            <a:off x="677334" y="1223493"/>
            <a:ext cx="8596668" cy="4868214"/>
          </a:xfrm>
        </p:spPr>
        <p:txBody>
          <a:bodyPr>
            <a:normAutofit/>
          </a:bodyPr>
          <a:lstStyle/>
          <a:p>
            <a:pPr marL="0" indent="0">
              <a:buNone/>
            </a:pPr>
            <a:r>
              <a:rPr lang="en-GB" b="1" dirty="0"/>
              <a:t>How long does the assessment take</a:t>
            </a:r>
            <a:r>
              <a:rPr lang="en-GB" b="1" dirty="0" smtClean="0"/>
              <a:t>?</a:t>
            </a:r>
          </a:p>
          <a:p>
            <a:r>
              <a:rPr lang="en-GB" dirty="0">
                <a:latin typeface="Arial" panose="020B0604020202020204" pitchFamily="34" charset="0"/>
                <a:cs typeface="Arial" panose="020B0604020202020204" pitchFamily="34" charset="0"/>
              </a:rPr>
              <a:t>Anyone supplying information towards the assessment has </a:t>
            </a:r>
            <a:r>
              <a:rPr lang="en-GB" b="1" dirty="0" smtClean="0">
                <a:latin typeface="Arial" panose="020B0604020202020204" pitchFamily="34" charset="0"/>
                <a:cs typeface="Arial" panose="020B0604020202020204" pitchFamily="34" charset="0"/>
              </a:rPr>
              <a:t>6 </a:t>
            </a:r>
            <a:r>
              <a:rPr lang="en-GB" b="1" dirty="0" smtClean="0">
                <a:latin typeface="Arial" panose="020B0604020202020204" pitchFamily="34" charset="0"/>
                <a:cs typeface="Arial" panose="020B0604020202020204" pitchFamily="34" charset="0"/>
              </a:rPr>
              <a:t>weeks</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to submit it to </a:t>
            </a:r>
            <a:r>
              <a:rPr lang="en-GB" dirty="0" smtClean="0">
                <a:latin typeface="Arial" panose="020B0604020202020204" pitchFamily="34" charset="0"/>
                <a:cs typeface="Arial" panose="020B0604020202020204" pitchFamily="34" charset="0"/>
              </a:rPr>
              <a:t>the</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local </a:t>
            </a:r>
            <a:r>
              <a:rPr lang="en-GB" dirty="0" smtClean="0">
                <a:latin typeface="Arial" panose="020B0604020202020204" pitchFamily="34" charset="0"/>
                <a:cs typeface="Arial" panose="020B0604020202020204" pitchFamily="34" charset="0"/>
              </a:rPr>
              <a:t>authority (LA). </a:t>
            </a:r>
          </a:p>
          <a:p>
            <a:r>
              <a:rPr lang="en-GB" dirty="0" smtClean="0">
                <a:latin typeface="Arial" panose="020B0604020202020204" pitchFamily="34" charset="0"/>
                <a:cs typeface="Arial" panose="020B0604020202020204" pitchFamily="34" charset="0"/>
              </a:rPr>
              <a:t>The Local Authority (LA)</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will inform parents, carers, or young people whether or not an EHC assessment will be carried </a:t>
            </a:r>
            <a:r>
              <a:rPr lang="en-GB" dirty="0" smtClean="0">
                <a:latin typeface="Arial" panose="020B0604020202020204" pitchFamily="34" charset="0"/>
                <a:cs typeface="Arial" panose="020B0604020202020204" pitchFamily="34" charset="0"/>
              </a:rPr>
              <a:t>out by week 6.</a:t>
            </a:r>
          </a:p>
          <a:p>
            <a:r>
              <a:rPr lang="en-GB" dirty="0">
                <a:latin typeface="Arial" panose="020B0604020202020204" pitchFamily="34" charset="0"/>
                <a:cs typeface="Arial" panose="020B0604020202020204" pitchFamily="34" charset="0"/>
              </a:rPr>
              <a:t>One result of the assessment may be that </a:t>
            </a:r>
            <a:r>
              <a:rPr lang="en-GB" dirty="0" smtClean="0">
                <a:latin typeface="Arial" panose="020B0604020202020204" pitchFamily="34" charset="0"/>
                <a:cs typeface="Arial" panose="020B0604020202020204" pitchFamily="34" charset="0"/>
              </a:rPr>
              <a:t>the LA </a:t>
            </a:r>
            <a:r>
              <a:rPr lang="en-GB" dirty="0">
                <a:latin typeface="Arial" panose="020B0604020202020204" pitchFamily="34" charset="0"/>
                <a:cs typeface="Arial" panose="020B0604020202020204" pitchFamily="34" charset="0"/>
              </a:rPr>
              <a:t>do not think an EHC plan is necessary to support a child or young person.</a:t>
            </a:r>
          </a:p>
          <a:p>
            <a:r>
              <a:rPr lang="en-GB" dirty="0" smtClean="0">
                <a:latin typeface="Arial" panose="020B0604020202020204" pitchFamily="34" charset="0"/>
                <a:cs typeface="Arial" panose="020B0604020202020204" pitchFamily="34" charset="0"/>
              </a:rPr>
              <a:t>The LA will inform parents</a:t>
            </a:r>
            <a:r>
              <a:rPr lang="en-GB" dirty="0">
                <a:latin typeface="Arial" panose="020B0604020202020204" pitchFamily="34" charset="0"/>
                <a:cs typeface="Arial" panose="020B0604020202020204" pitchFamily="34" charset="0"/>
              </a:rPr>
              <a:t>, carers, or young people within </a:t>
            </a:r>
            <a:r>
              <a:rPr lang="en-GB" b="1" dirty="0">
                <a:latin typeface="Arial" panose="020B0604020202020204" pitchFamily="34" charset="0"/>
                <a:cs typeface="Arial" panose="020B0604020202020204" pitchFamily="34" charset="0"/>
              </a:rPr>
              <a:t>16 weeks </a:t>
            </a:r>
            <a:r>
              <a:rPr lang="en-GB" dirty="0">
                <a:latin typeface="Arial" panose="020B0604020202020204" pitchFamily="34" charset="0"/>
                <a:cs typeface="Arial" panose="020B0604020202020204" pitchFamily="34" charset="0"/>
              </a:rPr>
              <a:t>of getting the original request if this is the case.</a:t>
            </a:r>
          </a:p>
          <a:p>
            <a:endParaRPr lang="en-GB" sz="2000" dirty="0" smtClean="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3748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8850" y="1426494"/>
            <a:ext cx="8596668" cy="3880773"/>
          </a:xfrm>
        </p:spPr>
        <p:txBody>
          <a:bodyPr/>
          <a:lstStyle/>
          <a:p>
            <a:r>
              <a:rPr lang="en-GB" dirty="0" smtClean="0">
                <a:latin typeface="Arial" panose="020B0604020202020204" pitchFamily="34" charset="0"/>
                <a:cs typeface="Arial" panose="020B0604020202020204" pitchFamily="34" charset="0"/>
              </a:rPr>
              <a:t>If </a:t>
            </a:r>
            <a:r>
              <a:rPr lang="en-GB" dirty="0">
                <a:latin typeface="Arial" panose="020B0604020202020204" pitchFamily="34" charset="0"/>
                <a:cs typeface="Arial" panose="020B0604020202020204" pitchFamily="34" charset="0"/>
              </a:rPr>
              <a:t>your local authority decides an EHCP is needed, they must: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inform </a:t>
            </a:r>
            <a:r>
              <a:rPr lang="en-GB" dirty="0">
                <a:latin typeface="Arial" panose="020B0604020202020204" pitchFamily="34" charset="0"/>
                <a:cs typeface="Arial" panose="020B0604020202020204" pitchFamily="34" charset="0"/>
              </a:rPr>
              <a:t>you and your child of their decision and give reasons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sure a plan is prepared </a:t>
            </a:r>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give </a:t>
            </a:r>
            <a:r>
              <a:rPr lang="en-GB" dirty="0">
                <a:latin typeface="Arial" panose="020B0604020202020204" pitchFamily="34" charset="0"/>
                <a:cs typeface="Arial" panose="020B0604020202020204" pitchFamily="34" charset="0"/>
              </a:rPr>
              <a:t>you and your child 15 days to look at a draft plan, provide your views and have the chance to ask for a particular school or education provider to be named on the plan </a:t>
            </a:r>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issue </a:t>
            </a:r>
            <a:r>
              <a:rPr lang="en-GB" dirty="0">
                <a:latin typeface="Arial" panose="020B0604020202020204" pitchFamily="34" charset="0"/>
                <a:cs typeface="Arial" panose="020B0604020202020204" pitchFamily="34" charset="0"/>
              </a:rPr>
              <a:t>a final plan within </a:t>
            </a:r>
            <a:r>
              <a:rPr lang="en-GB" b="1" dirty="0">
                <a:latin typeface="Arial" panose="020B0604020202020204" pitchFamily="34" charset="0"/>
                <a:cs typeface="Arial" panose="020B0604020202020204" pitchFamily="34" charset="0"/>
              </a:rPr>
              <a:t>20 weeks </a:t>
            </a:r>
            <a:r>
              <a:rPr lang="en-GB" dirty="0">
                <a:latin typeface="Arial" panose="020B0604020202020204" pitchFamily="34" charset="0"/>
                <a:cs typeface="Arial" panose="020B0604020202020204" pitchFamily="34" charset="0"/>
              </a:rPr>
              <a:t>of the request for an EHC Needs Assessment</a:t>
            </a:r>
          </a:p>
        </p:txBody>
      </p:sp>
      <p:sp>
        <p:nvSpPr>
          <p:cNvPr id="4" name="TextBox 3"/>
          <p:cNvSpPr txBox="1"/>
          <p:nvPr/>
        </p:nvSpPr>
        <p:spPr>
          <a:xfrm>
            <a:off x="862885" y="463639"/>
            <a:ext cx="6581104" cy="646331"/>
          </a:xfrm>
          <a:prstGeom prst="rect">
            <a:avLst/>
          </a:prstGeom>
          <a:noFill/>
        </p:spPr>
        <p:txBody>
          <a:bodyPr wrap="square" rtlCol="0">
            <a:spAutoFit/>
          </a:bodyPr>
          <a:lstStyle/>
          <a:p>
            <a:r>
              <a:rPr lang="en-GB" sz="3600" dirty="0">
                <a:solidFill>
                  <a:schemeClr val="accent1">
                    <a:lumMod val="75000"/>
                  </a:schemeClr>
                </a:solidFill>
                <a:latin typeface="Arial" panose="020B0604020202020204" pitchFamily="34" charset="0"/>
                <a:cs typeface="Arial" panose="020B0604020202020204" pitchFamily="34" charset="0"/>
              </a:rPr>
              <a:t>EHC Needs Assessment</a:t>
            </a:r>
          </a:p>
        </p:txBody>
      </p:sp>
    </p:spTree>
    <p:extLst>
      <p:ext uri="{BB962C8B-B14F-4D97-AF65-F5344CB8AC3E}">
        <p14:creationId xmlns:p14="http://schemas.microsoft.com/office/powerpoint/2010/main" val="3037467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2530"/>
          </a:xfrm>
        </p:spPr>
        <p:txBody>
          <a:bodyPr>
            <a:normAutofit fontScale="90000"/>
          </a:bodyPr>
          <a:lstStyle/>
          <a:p>
            <a:r>
              <a:rPr lang="en-GB" dirty="0" smtClean="0">
                <a:latin typeface="Arial" panose="020B0604020202020204" pitchFamily="34" charset="0"/>
                <a:cs typeface="Arial" panose="020B0604020202020204" pitchFamily="34" charset="0"/>
              </a:rPr>
              <a:t>The process</a:t>
            </a:r>
            <a:r>
              <a:rPr lang="en-GB" dirty="0" smtClean="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1352483" y="1262130"/>
            <a:ext cx="8052616" cy="5254580"/>
          </a:xfrm>
          <a:prstGeom prst="rect">
            <a:avLst/>
          </a:prstGeom>
        </p:spPr>
      </p:pic>
    </p:spTree>
    <p:extLst>
      <p:ext uri="{BB962C8B-B14F-4D97-AF65-F5344CB8AC3E}">
        <p14:creationId xmlns:p14="http://schemas.microsoft.com/office/powerpoint/2010/main" val="2637019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smtClean="0"/>
              <a:t>Process</a:t>
            </a:r>
            <a:endParaRPr lang="en-GB" dirty="0"/>
          </a:p>
        </p:txBody>
      </p:sp>
      <p:pic>
        <p:nvPicPr>
          <p:cNvPr id="5" name="Picture 4"/>
          <p:cNvPicPr>
            <a:picLocks noChangeAspect="1"/>
          </p:cNvPicPr>
          <p:nvPr/>
        </p:nvPicPr>
        <p:blipFill>
          <a:blip r:embed="rId2"/>
          <a:stretch>
            <a:fillRect/>
          </a:stretch>
        </p:blipFill>
        <p:spPr>
          <a:xfrm>
            <a:off x="561908" y="1269999"/>
            <a:ext cx="9394543" cy="5143679"/>
          </a:xfrm>
          <a:prstGeom prst="rect">
            <a:avLst/>
          </a:prstGeom>
        </p:spPr>
      </p:pic>
    </p:spTree>
    <p:extLst>
      <p:ext uri="{BB962C8B-B14F-4D97-AF65-F5344CB8AC3E}">
        <p14:creationId xmlns:p14="http://schemas.microsoft.com/office/powerpoint/2010/main" val="16101432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153</TotalTime>
  <Words>1005</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Education Health &amp; Care Plans (EHCP) Application process</vt:lpstr>
      <vt:lpstr>Education, Health and Care Plan</vt:lpstr>
      <vt:lpstr>Education, Health and Care Plan</vt:lpstr>
      <vt:lpstr>PowerPoint Presentation</vt:lpstr>
      <vt:lpstr>The Process: What happens? </vt:lpstr>
      <vt:lpstr>EHC Needs Assessment</vt:lpstr>
      <vt:lpstr>PowerPoint Presentation</vt:lpstr>
      <vt:lpstr>The process: </vt:lpstr>
      <vt:lpstr>The Process</vt:lpstr>
      <vt:lpstr>The Process-Timeline</vt:lpstr>
      <vt:lpstr>The Process</vt:lpstr>
      <vt:lpstr>The right to appeal</vt:lpstr>
      <vt:lpstr>Useful links and support</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Health &amp; Care Plans (EHCP)</dc:title>
  <dc:creator>Noreen Khan</dc:creator>
  <cp:lastModifiedBy>Noreen Khan</cp:lastModifiedBy>
  <cp:revision>16</cp:revision>
  <dcterms:created xsi:type="dcterms:W3CDTF">2024-05-17T10:46:12Z</dcterms:created>
  <dcterms:modified xsi:type="dcterms:W3CDTF">2024-05-19T13:47:02Z</dcterms:modified>
</cp:coreProperties>
</file>